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notesSlides/notesSlide29.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256" r:id="rId2"/>
    <p:sldId id="290" r:id="rId3"/>
    <p:sldId id="371" r:id="rId4"/>
    <p:sldId id="291" r:id="rId5"/>
    <p:sldId id="305" r:id="rId6"/>
    <p:sldId id="306" r:id="rId7"/>
    <p:sldId id="307" r:id="rId8"/>
    <p:sldId id="292" r:id="rId9"/>
    <p:sldId id="294" r:id="rId10"/>
    <p:sldId id="377" r:id="rId11"/>
    <p:sldId id="293" r:id="rId12"/>
    <p:sldId id="379" r:id="rId13"/>
    <p:sldId id="303" r:id="rId14"/>
    <p:sldId id="304" r:id="rId15"/>
    <p:sldId id="372" r:id="rId16"/>
    <p:sldId id="308" r:id="rId17"/>
    <p:sldId id="309" r:id="rId18"/>
    <p:sldId id="311" r:id="rId19"/>
    <p:sldId id="312" r:id="rId20"/>
    <p:sldId id="313" r:id="rId21"/>
    <p:sldId id="314" r:id="rId22"/>
    <p:sldId id="315" r:id="rId23"/>
    <p:sldId id="316" r:id="rId24"/>
    <p:sldId id="378" r:id="rId25"/>
    <p:sldId id="373" r:id="rId26"/>
    <p:sldId id="355" r:id="rId27"/>
    <p:sldId id="318" r:id="rId28"/>
    <p:sldId id="352" r:id="rId29"/>
    <p:sldId id="353" r:id="rId30"/>
    <p:sldId id="319" r:id="rId31"/>
    <p:sldId id="320" r:id="rId32"/>
    <p:sldId id="370" r:id="rId33"/>
    <p:sldId id="374" r:id="rId34"/>
    <p:sldId id="321" r:id="rId35"/>
    <p:sldId id="322" r:id="rId36"/>
    <p:sldId id="323" r:id="rId37"/>
    <p:sldId id="360" r:id="rId38"/>
    <p:sldId id="375" r:id="rId39"/>
    <p:sldId id="357" r:id="rId40"/>
    <p:sldId id="376" r:id="rId41"/>
    <p:sldId id="324" r:id="rId42"/>
    <p:sldId id="359" r:id="rId43"/>
    <p:sldId id="325" r:id="rId44"/>
    <p:sldId id="429" r:id="rId45"/>
    <p:sldId id="430" r:id="rId46"/>
    <p:sldId id="333" r:id="rId47"/>
    <p:sldId id="431" r:id="rId48"/>
    <p:sldId id="341" r:id="rId49"/>
    <p:sldId id="432" r:id="rId50"/>
    <p:sldId id="343" r:id="rId51"/>
    <p:sldId id="433" r:id="rId52"/>
    <p:sldId id="434" r:id="rId53"/>
    <p:sldId id="346" r:id="rId54"/>
    <p:sldId id="366" r:id="rId55"/>
    <p:sldId id="365" r:id="rId56"/>
    <p:sldId id="351" r:id="rId57"/>
    <p:sldId id="435" r:id="rId58"/>
    <p:sldId id="436" r:id="rId59"/>
    <p:sldId id="437" r:id="rId60"/>
    <p:sldId id="363"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85" autoAdjust="0"/>
    <p:restoredTop sz="88682" autoAdjust="0"/>
  </p:normalViewPr>
  <p:slideViewPr>
    <p:cSldViewPr>
      <p:cViewPr varScale="1">
        <p:scale>
          <a:sx n="89" d="100"/>
          <a:sy n="89" d="100"/>
        </p:scale>
        <p:origin x="135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China%20currency.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China%20currenc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Sheet8!$B$1</c:f>
              <c:strCache>
                <c:ptCount val="1"/>
                <c:pt idx="0">
                  <c:v>$/euro</c:v>
                </c:pt>
              </c:strCache>
            </c:strRef>
          </c:tx>
          <c:spPr>
            <a:ln>
              <a:solidFill>
                <a:srgbClr val="00B050"/>
              </a:solidFill>
            </a:ln>
          </c:spPr>
          <c:marker>
            <c:symbol val="none"/>
          </c:marker>
          <c:cat>
            <c:strRef>
              <c:f>Sheet8!$A$2:$A$131</c:f>
              <c:strCache>
                <c:ptCount val="130"/>
                <c:pt idx="0">
                  <c:v>M1 2000</c:v>
                </c:pt>
                <c:pt idx="1">
                  <c:v>M2 2000</c:v>
                </c:pt>
                <c:pt idx="2">
                  <c:v>M3 2000</c:v>
                </c:pt>
                <c:pt idx="3">
                  <c:v>M4 2000</c:v>
                </c:pt>
                <c:pt idx="4">
                  <c:v>M5 2000</c:v>
                </c:pt>
                <c:pt idx="5">
                  <c:v>M6 2000</c:v>
                </c:pt>
                <c:pt idx="6">
                  <c:v>M7 2000</c:v>
                </c:pt>
                <c:pt idx="7">
                  <c:v>M8 2000</c:v>
                </c:pt>
                <c:pt idx="8">
                  <c:v>M9 2000</c:v>
                </c:pt>
                <c:pt idx="9">
                  <c:v>M10 2000</c:v>
                </c:pt>
                <c:pt idx="10">
                  <c:v>M11 2000</c:v>
                </c:pt>
                <c:pt idx="11">
                  <c:v>M12 2000</c:v>
                </c:pt>
                <c:pt idx="12">
                  <c:v>M1 2001</c:v>
                </c:pt>
                <c:pt idx="13">
                  <c:v>M2 2001</c:v>
                </c:pt>
                <c:pt idx="14">
                  <c:v>M3 2001</c:v>
                </c:pt>
                <c:pt idx="15">
                  <c:v>M4 2001</c:v>
                </c:pt>
                <c:pt idx="16">
                  <c:v>M5 2001</c:v>
                </c:pt>
                <c:pt idx="17">
                  <c:v>M6 2001</c:v>
                </c:pt>
                <c:pt idx="18">
                  <c:v>M7 2001</c:v>
                </c:pt>
                <c:pt idx="19">
                  <c:v>M8 2001</c:v>
                </c:pt>
                <c:pt idx="20">
                  <c:v>M9 2001</c:v>
                </c:pt>
                <c:pt idx="21">
                  <c:v>M10 2001</c:v>
                </c:pt>
                <c:pt idx="22">
                  <c:v>M11 2001</c:v>
                </c:pt>
                <c:pt idx="23">
                  <c:v>M12 2001</c:v>
                </c:pt>
                <c:pt idx="24">
                  <c:v>M1 2002</c:v>
                </c:pt>
                <c:pt idx="25">
                  <c:v>M2 2002</c:v>
                </c:pt>
                <c:pt idx="26">
                  <c:v>M3 2002</c:v>
                </c:pt>
                <c:pt idx="27">
                  <c:v>M4 2002</c:v>
                </c:pt>
                <c:pt idx="28">
                  <c:v>M5 2002</c:v>
                </c:pt>
                <c:pt idx="29">
                  <c:v>M6 2002</c:v>
                </c:pt>
                <c:pt idx="30">
                  <c:v>M7 2002</c:v>
                </c:pt>
                <c:pt idx="31">
                  <c:v>M8 2002</c:v>
                </c:pt>
                <c:pt idx="32">
                  <c:v>M9 2002</c:v>
                </c:pt>
                <c:pt idx="33">
                  <c:v>M10 2002</c:v>
                </c:pt>
                <c:pt idx="34">
                  <c:v>M11 2002</c:v>
                </c:pt>
                <c:pt idx="35">
                  <c:v>M12 2002</c:v>
                </c:pt>
                <c:pt idx="36">
                  <c:v>M1 2003</c:v>
                </c:pt>
                <c:pt idx="37">
                  <c:v>M2 2003</c:v>
                </c:pt>
                <c:pt idx="38">
                  <c:v>M3 2003</c:v>
                </c:pt>
                <c:pt idx="39">
                  <c:v>M4 2003</c:v>
                </c:pt>
                <c:pt idx="40">
                  <c:v>M5 2003</c:v>
                </c:pt>
                <c:pt idx="41">
                  <c:v>M6 2003</c:v>
                </c:pt>
                <c:pt idx="42">
                  <c:v>M7 2003</c:v>
                </c:pt>
                <c:pt idx="43">
                  <c:v>M8 2003</c:v>
                </c:pt>
                <c:pt idx="44">
                  <c:v>M9 2003</c:v>
                </c:pt>
                <c:pt idx="45">
                  <c:v>M10 2003</c:v>
                </c:pt>
                <c:pt idx="46">
                  <c:v>M11 2003</c:v>
                </c:pt>
                <c:pt idx="47">
                  <c:v>M12 2003</c:v>
                </c:pt>
                <c:pt idx="48">
                  <c:v>M1 2004</c:v>
                </c:pt>
                <c:pt idx="49">
                  <c:v>M2 2004</c:v>
                </c:pt>
                <c:pt idx="50">
                  <c:v>M3 2004</c:v>
                </c:pt>
                <c:pt idx="51">
                  <c:v>M4 2004</c:v>
                </c:pt>
                <c:pt idx="52">
                  <c:v>M5 2004</c:v>
                </c:pt>
                <c:pt idx="53">
                  <c:v>M6 2004</c:v>
                </c:pt>
                <c:pt idx="54">
                  <c:v>M7 2004</c:v>
                </c:pt>
                <c:pt idx="55">
                  <c:v>M8 2004</c:v>
                </c:pt>
                <c:pt idx="56">
                  <c:v>M9 2004</c:v>
                </c:pt>
                <c:pt idx="57">
                  <c:v>M10 2004</c:v>
                </c:pt>
                <c:pt idx="58">
                  <c:v>M11 2004</c:v>
                </c:pt>
                <c:pt idx="59">
                  <c:v>M12 2004</c:v>
                </c:pt>
                <c:pt idx="60">
                  <c:v>M1 2005</c:v>
                </c:pt>
                <c:pt idx="61">
                  <c:v>M2 2005</c:v>
                </c:pt>
                <c:pt idx="62">
                  <c:v>M3 2005</c:v>
                </c:pt>
                <c:pt idx="63">
                  <c:v>M4 2005</c:v>
                </c:pt>
                <c:pt idx="64">
                  <c:v>M5 2005</c:v>
                </c:pt>
                <c:pt idx="65">
                  <c:v>M6 2005</c:v>
                </c:pt>
                <c:pt idx="66">
                  <c:v>M7 2005</c:v>
                </c:pt>
                <c:pt idx="67">
                  <c:v>M8 2005</c:v>
                </c:pt>
                <c:pt idx="68">
                  <c:v>M9 2005</c:v>
                </c:pt>
                <c:pt idx="69">
                  <c:v>M10 2005</c:v>
                </c:pt>
                <c:pt idx="70">
                  <c:v>M11 2005</c:v>
                </c:pt>
                <c:pt idx="71">
                  <c:v>M12 2005</c:v>
                </c:pt>
                <c:pt idx="72">
                  <c:v>M1 2006</c:v>
                </c:pt>
                <c:pt idx="73">
                  <c:v>M2 2006</c:v>
                </c:pt>
                <c:pt idx="74">
                  <c:v>M3 2006</c:v>
                </c:pt>
                <c:pt idx="75">
                  <c:v>M4 2006</c:v>
                </c:pt>
                <c:pt idx="76">
                  <c:v>M5 2006</c:v>
                </c:pt>
                <c:pt idx="77">
                  <c:v>M6 2006</c:v>
                </c:pt>
                <c:pt idx="78">
                  <c:v>M7 2006</c:v>
                </c:pt>
                <c:pt idx="79">
                  <c:v>M8 2006</c:v>
                </c:pt>
                <c:pt idx="80">
                  <c:v>M9 2006</c:v>
                </c:pt>
                <c:pt idx="81">
                  <c:v>M10 2006</c:v>
                </c:pt>
                <c:pt idx="82">
                  <c:v>M11 2006</c:v>
                </c:pt>
                <c:pt idx="83">
                  <c:v>M12 2006</c:v>
                </c:pt>
                <c:pt idx="84">
                  <c:v>M1 2007</c:v>
                </c:pt>
                <c:pt idx="85">
                  <c:v>M2 2007</c:v>
                </c:pt>
                <c:pt idx="86">
                  <c:v>M3 2007</c:v>
                </c:pt>
                <c:pt idx="87">
                  <c:v>M4 2007</c:v>
                </c:pt>
                <c:pt idx="88">
                  <c:v>M5 2007</c:v>
                </c:pt>
                <c:pt idx="89">
                  <c:v>M6 2007</c:v>
                </c:pt>
                <c:pt idx="90">
                  <c:v>M7 2007</c:v>
                </c:pt>
                <c:pt idx="91">
                  <c:v>M8 2007</c:v>
                </c:pt>
                <c:pt idx="92">
                  <c:v>M9 2007</c:v>
                </c:pt>
                <c:pt idx="93">
                  <c:v>M10 2007</c:v>
                </c:pt>
                <c:pt idx="94">
                  <c:v>M11 2007</c:v>
                </c:pt>
                <c:pt idx="95">
                  <c:v>M12 2007</c:v>
                </c:pt>
                <c:pt idx="96">
                  <c:v>M1 2008</c:v>
                </c:pt>
                <c:pt idx="97">
                  <c:v>M2 2008</c:v>
                </c:pt>
                <c:pt idx="98">
                  <c:v>M3 2008</c:v>
                </c:pt>
                <c:pt idx="99">
                  <c:v>M4 2008</c:v>
                </c:pt>
                <c:pt idx="100">
                  <c:v>M5 2008</c:v>
                </c:pt>
                <c:pt idx="101">
                  <c:v>M6 2008</c:v>
                </c:pt>
                <c:pt idx="102">
                  <c:v>M7 2008</c:v>
                </c:pt>
                <c:pt idx="103">
                  <c:v>M8 2008</c:v>
                </c:pt>
                <c:pt idx="104">
                  <c:v>M9 2008</c:v>
                </c:pt>
                <c:pt idx="105">
                  <c:v>M10 2008</c:v>
                </c:pt>
                <c:pt idx="106">
                  <c:v>M11 2008</c:v>
                </c:pt>
                <c:pt idx="107">
                  <c:v>M12 2008</c:v>
                </c:pt>
                <c:pt idx="108">
                  <c:v>M1 2009</c:v>
                </c:pt>
                <c:pt idx="109">
                  <c:v>M2 2009</c:v>
                </c:pt>
                <c:pt idx="110">
                  <c:v>M3 2009</c:v>
                </c:pt>
                <c:pt idx="111">
                  <c:v>M4 2009</c:v>
                </c:pt>
                <c:pt idx="112">
                  <c:v>M5 2009</c:v>
                </c:pt>
                <c:pt idx="113">
                  <c:v>M6 2009</c:v>
                </c:pt>
                <c:pt idx="114">
                  <c:v>M7 2009</c:v>
                </c:pt>
                <c:pt idx="115">
                  <c:v>M8 2009</c:v>
                </c:pt>
                <c:pt idx="116">
                  <c:v>M9 2009</c:v>
                </c:pt>
                <c:pt idx="117">
                  <c:v>M10 2009</c:v>
                </c:pt>
                <c:pt idx="118">
                  <c:v>M11 2009</c:v>
                </c:pt>
                <c:pt idx="119">
                  <c:v>M12 2009</c:v>
                </c:pt>
                <c:pt idx="120">
                  <c:v>M1 2010</c:v>
                </c:pt>
                <c:pt idx="121">
                  <c:v>M2 2010</c:v>
                </c:pt>
                <c:pt idx="122">
                  <c:v>M3 2010</c:v>
                </c:pt>
                <c:pt idx="123">
                  <c:v>M4 2010</c:v>
                </c:pt>
                <c:pt idx="124">
                  <c:v>M5 2010</c:v>
                </c:pt>
                <c:pt idx="125">
                  <c:v>M6 2010</c:v>
                </c:pt>
                <c:pt idx="126">
                  <c:v>M7 2010</c:v>
                </c:pt>
                <c:pt idx="127">
                  <c:v>M8 2010</c:v>
                </c:pt>
                <c:pt idx="128">
                  <c:v>M9 2010</c:v>
                </c:pt>
                <c:pt idx="129">
                  <c:v>M10 2010</c:v>
                </c:pt>
              </c:strCache>
            </c:strRef>
          </c:cat>
          <c:val>
            <c:numRef>
              <c:f>Sheet8!$B$2:$B$131</c:f>
              <c:numCache>
                <c:formatCode>0.000</c:formatCode>
                <c:ptCount val="130"/>
                <c:pt idx="0">
                  <c:v>1.0137</c:v>
                </c:pt>
                <c:pt idx="1">
                  <c:v>0.98341999999999996</c:v>
                </c:pt>
                <c:pt idx="2">
                  <c:v>0.96433999999999997</c:v>
                </c:pt>
                <c:pt idx="3">
                  <c:v>0.94694999999999996</c:v>
                </c:pt>
                <c:pt idx="4">
                  <c:v>0.90597000000000005</c:v>
                </c:pt>
                <c:pt idx="5">
                  <c:v>0.94918000000000002</c:v>
                </c:pt>
                <c:pt idx="6">
                  <c:v>0.93966000000000005</c:v>
                </c:pt>
                <c:pt idx="7">
                  <c:v>0.90405999999999997</c:v>
                </c:pt>
                <c:pt idx="8">
                  <c:v>0.87211000000000005</c:v>
                </c:pt>
                <c:pt idx="9">
                  <c:v>0.85516000000000003</c:v>
                </c:pt>
                <c:pt idx="10">
                  <c:v>0.85638999999999998</c:v>
                </c:pt>
                <c:pt idx="11">
                  <c:v>0.89732000000000001</c:v>
                </c:pt>
                <c:pt idx="12">
                  <c:v>0.93828</c:v>
                </c:pt>
                <c:pt idx="13">
                  <c:v>0.92171000000000003</c:v>
                </c:pt>
                <c:pt idx="14">
                  <c:v>0.90952</c:v>
                </c:pt>
                <c:pt idx="15">
                  <c:v>0.89185000000000003</c:v>
                </c:pt>
                <c:pt idx="16">
                  <c:v>0.87416000000000005</c:v>
                </c:pt>
                <c:pt idx="17">
                  <c:v>0.85316999999999998</c:v>
                </c:pt>
                <c:pt idx="18">
                  <c:v>0.86065999999999998</c:v>
                </c:pt>
                <c:pt idx="19">
                  <c:v>0.90047999999999995</c:v>
                </c:pt>
                <c:pt idx="20">
                  <c:v>0.91110000000000002</c:v>
                </c:pt>
                <c:pt idx="21">
                  <c:v>0.90586999999999995</c:v>
                </c:pt>
                <c:pt idx="22">
                  <c:v>0.88831000000000004</c:v>
                </c:pt>
                <c:pt idx="23">
                  <c:v>0.89237</c:v>
                </c:pt>
                <c:pt idx="24">
                  <c:v>0.88329000000000002</c:v>
                </c:pt>
                <c:pt idx="25">
                  <c:v>0.87004000000000004</c:v>
                </c:pt>
                <c:pt idx="26">
                  <c:v>0.87580000000000002</c:v>
                </c:pt>
                <c:pt idx="27">
                  <c:v>0.88583999999999996</c:v>
                </c:pt>
                <c:pt idx="28">
                  <c:v>0.92090000000000005</c:v>
                </c:pt>
                <c:pt idx="29">
                  <c:v>0.95543999999999996</c:v>
                </c:pt>
                <c:pt idx="30">
                  <c:v>0.99217999999999995</c:v>
                </c:pt>
                <c:pt idx="31">
                  <c:v>0.97770000000000001</c:v>
                </c:pt>
                <c:pt idx="32">
                  <c:v>0.98085</c:v>
                </c:pt>
                <c:pt idx="33">
                  <c:v>0.98082999999999998</c:v>
                </c:pt>
                <c:pt idx="34">
                  <c:v>0.9919</c:v>
                </c:pt>
                <c:pt idx="35">
                  <c:v>1.0182599999999999</c:v>
                </c:pt>
                <c:pt idx="36">
                  <c:v>1.06219</c:v>
                </c:pt>
                <c:pt idx="37">
                  <c:v>1.0772999999999999</c:v>
                </c:pt>
                <c:pt idx="38">
                  <c:v>1.0806500000000001</c:v>
                </c:pt>
                <c:pt idx="39">
                  <c:v>1.0847599999999999</c:v>
                </c:pt>
                <c:pt idx="40">
                  <c:v>1.15703</c:v>
                </c:pt>
                <c:pt idx="41">
                  <c:v>1.16628</c:v>
                </c:pt>
                <c:pt idx="42">
                  <c:v>1.1371800000000001</c:v>
                </c:pt>
                <c:pt idx="43">
                  <c:v>1.1138699999999999</c:v>
                </c:pt>
                <c:pt idx="44">
                  <c:v>1.1221699999999999</c:v>
                </c:pt>
                <c:pt idx="45">
                  <c:v>1.16919</c:v>
                </c:pt>
                <c:pt idx="46">
                  <c:v>1.1701999999999999</c:v>
                </c:pt>
                <c:pt idx="47">
                  <c:v>1.2291099999999999</c:v>
                </c:pt>
                <c:pt idx="48">
                  <c:v>1.26132</c:v>
                </c:pt>
                <c:pt idx="49">
                  <c:v>1.2646500000000001</c:v>
                </c:pt>
                <c:pt idx="50">
                  <c:v>1.22617</c:v>
                </c:pt>
                <c:pt idx="51">
                  <c:v>1.1990700000000001</c:v>
                </c:pt>
                <c:pt idx="52">
                  <c:v>1.19977</c:v>
                </c:pt>
                <c:pt idx="53">
                  <c:v>1.21383</c:v>
                </c:pt>
                <c:pt idx="54">
                  <c:v>1.2265900000000001</c:v>
                </c:pt>
                <c:pt idx="55">
                  <c:v>1.2176</c:v>
                </c:pt>
                <c:pt idx="56">
                  <c:v>1.2217800000000001</c:v>
                </c:pt>
                <c:pt idx="57">
                  <c:v>1.2489699999999999</c:v>
                </c:pt>
                <c:pt idx="58">
                  <c:v>1.29914</c:v>
                </c:pt>
                <c:pt idx="59">
                  <c:v>1.34076</c:v>
                </c:pt>
                <c:pt idx="60">
                  <c:v>1.32464</c:v>
                </c:pt>
                <c:pt idx="61">
                  <c:v>1.3014300000000001</c:v>
                </c:pt>
                <c:pt idx="62">
                  <c:v>1.31907</c:v>
                </c:pt>
                <c:pt idx="63">
                  <c:v>1.29379</c:v>
                </c:pt>
                <c:pt idx="64">
                  <c:v>1.2694000000000001</c:v>
                </c:pt>
                <c:pt idx="65">
                  <c:v>1.2164900000000001</c:v>
                </c:pt>
                <c:pt idx="66">
                  <c:v>1.2037199999999999</c:v>
                </c:pt>
                <c:pt idx="67">
                  <c:v>1.2292400000000001</c:v>
                </c:pt>
                <c:pt idx="68">
                  <c:v>1.2256400000000001</c:v>
                </c:pt>
                <c:pt idx="69">
                  <c:v>1.2014499999999999</c:v>
                </c:pt>
                <c:pt idx="70">
                  <c:v>1.1785699999999999</c:v>
                </c:pt>
                <c:pt idx="71">
                  <c:v>1.1856199999999999</c:v>
                </c:pt>
                <c:pt idx="72">
                  <c:v>1.21031</c:v>
                </c:pt>
                <c:pt idx="73">
                  <c:v>1.19384</c:v>
                </c:pt>
                <c:pt idx="74">
                  <c:v>1.202</c:v>
                </c:pt>
                <c:pt idx="75">
                  <c:v>1.22712</c:v>
                </c:pt>
                <c:pt idx="76">
                  <c:v>1.2769600000000001</c:v>
                </c:pt>
                <c:pt idx="77">
                  <c:v>1.2649999999999999</c:v>
                </c:pt>
                <c:pt idx="78">
                  <c:v>1.26837</c:v>
                </c:pt>
                <c:pt idx="79">
                  <c:v>1.2811300000000001</c:v>
                </c:pt>
                <c:pt idx="80">
                  <c:v>1.27274</c:v>
                </c:pt>
                <c:pt idx="81">
                  <c:v>1.2611000000000001</c:v>
                </c:pt>
                <c:pt idx="82">
                  <c:v>1.28796</c:v>
                </c:pt>
                <c:pt idx="83">
                  <c:v>1.32125</c:v>
                </c:pt>
                <c:pt idx="84">
                  <c:v>1.2998000000000001</c:v>
                </c:pt>
                <c:pt idx="85">
                  <c:v>1.3073600000000001</c:v>
                </c:pt>
                <c:pt idx="86">
                  <c:v>1.3241400000000001</c:v>
                </c:pt>
                <c:pt idx="87">
                  <c:v>1.3515299999999999</c:v>
                </c:pt>
                <c:pt idx="88">
                  <c:v>1.35111</c:v>
                </c:pt>
                <c:pt idx="89">
                  <c:v>1.3418099999999999</c:v>
                </c:pt>
                <c:pt idx="90">
                  <c:v>1.3715200000000001</c:v>
                </c:pt>
                <c:pt idx="91">
                  <c:v>1.36216</c:v>
                </c:pt>
                <c:pt idx="92">
                  <c:v>1.3893899999999999</c:v>
                </c:pt>
                <c:pt idx="93">
                  <c:v>1.4226799999999999</c:v>
                </c:pt>
                <c:pt idx="94">
                  <c:v>1.4682599999999999</c:v>
                </c:pt>
                <c:pt idx="95">
                  <c:v>1.45787</c:v>
                </c:pt>
                <c:pt idx="96">
                  <c:v>1.4717100000000001</c:v>
                </c:pt>
                <c:pt idx="97">
                  <c:v>1.4745999999999999</c:v>
                </c:pt>
                <c:pt idx="98">
                  <c:v>1.55236</c:v>
                </c:pt>
                <c:pt idx="99">
                  <c:v>1.57494</c:v>
                </c:pt>
                <c:pt idx="100">
                  <c:v>1.55559</c:v>
                </c:pt>
                <c:pt idx="101">
                  <c:v>1.55518</c:v>
                </c:pt>
                <c:pt idx="102">
                  <c:v>1.57691</c:v>
                </c:pt>
                <c:pt idx="103">
                  <c:v>1.4968699999999999</c:v>
                </c:pt>
                <c:pt idx="104">
                  <c:v>1.4366000000000001</c:v>
                </c:pt>
                <c:pt idx="105">
                  <c:v>1.33046</c:v>
                </c:pt>
                <c:pt idx="106">
                  <c:v>1.2730900000000001</c:v>
                </c:pt>
                <c:pt idx="107">
                  <c:v>1.36225</c:v>
                </c:pt>
                <c:pt idx="108">
                  <c:v>1.3239799999999999</c:v>
                </c:pt>
                <c:pt idx="109">
                  <c:v>1.2783800000000001</c:v>
                </c:pt>
                <c:pt idx="110">
                  <c:v>1.3038400000000001</c:v>
                </c:pt>
                <c:pt idx="111">
                  <c:v>1.3188500000000001</c:v>
                </c:pt>
                <c:pt idx="112">
                  <c:v>1.3628</c:v>
                </c:pt>
                <c:pt idx="113">
                  <c:v>1.40154</c:v>
                </c:pt>
                <c:pt idx="114">
                  <c:v>1.4086799999999999</c:v>
                </c:pt>
                <c:pt idx="115">
                  <c:v>1.4267399999999999</c:v>
                </c:pt>
                <c:pt idx="116">
                  <c:v>1.45597</c:v>
                </c:pt>
                <c:pt idx="117">
                  <c:v>1.4815100000000001</c:v>
                </c:pt>
                <c:pt idx="118">
                  <c:v>1.4913700000000001</c:v>
                </c:pt>
                <c:pt idx="119">
                  <c:v>1.45991</c:v>
                </c:pt>
                <c:pt idx="120">
                  <c:v>1.4269799999999999</c:v>
                </c:pt>
                <c:pt idx="121">
                  <c:v>1.36843</c:v>
                </c:pt>
                <c:pt idx="122">
                  <c:v>1.3592599999999999</c:v>
                </c:pt>
                <c:pt idx="123">
                  <c:v>1.34077</c:v>
                </c:pt>
                <c:pt idx="124">
                  <c:v>1.2558800000000001</c:v>
                </c:pt>
                <c:pt idx="125">
                  <c:v>1.22071</c:v>
                </c:pt>
                <c:pt idx="126">
                  <c:v>1.27782</c:v>
                </c:pt>
                <c:pt idx="127">
                  <c:v>1.2890600000000001</c:v>
                </c:pt>
                <c:pt idx="128">
                  <c:v>1.3068900000000001</c:v>
                </c:pt>
                <c:pt idx="129" formatCode="General">
                  <c:v>1.3896999999999999</c:v>
                </c:pt>
              </c:numCache>
            </c:numRef>
          </c:val>
          <c:smooth val="0"/>
          <c:extLst>
            <c:ext xmlns:c16="http://schemas.microsoft.com/office/drawing/2014/chart" uri="{C3380CC4-5D6E-409C-BE32-E72D297353CC}">
              <c16:uniqueId val="{00000000-7E20-0140-949A-33A962535AE1}"/>
            </c:ext>
          </c:extLst>
        </c:ser>
        <c:dLbls>
          <c:showLegendKey val="0"/>
          <c:showVal val="0"/>
          <c:showCatName val="0"/>
          <c:showSerName val="0"/>
          <c:showPercent val="0"/>
          <c:showBubbleSize val="0"/>
        </c:dLbls>
        <c:smooth val="0"/>
        <c:axId val="-1077150448"/>
        <c:axId val="-1077149088"/>
      </c:lineChart>
      <c:catAx>
        <c:axId val="-1077150448"/>
        <c:scaling>
          <c:orientation val="minMax"/>
        </c:scaling>
        <c:delete val="0"/>
        <c:axPos val="b"/>
        <c:numFmt formatCode="General" sourceLinked="0"/>
        <c:majorTickMark val="out"/>
        <c:minorTickMark val="none"/>
        <c:tickLblPos val="nextTo"/>
        <c:txPr>
          <a:bodyPr/>
          <a:lstStyle/>
          <a:p>
            <a:pPr>
              <a:defRPr sz="1800"/>
            </a:pPr>
            <a:endParaRPr lang="en-US"/>
          </a:p>
        </c:txPr>
        <c:crossAx val="-1077149088"/>
        <c:crosses val="autoZero"/>
        <c:auto val="1"/>
        <c:lblAlgn val="ctr"/>
        <c:lblOffset val="100"/>
        <c:noMultiLvlLbl val="0"/>
      </c:catAx>
      <c:valAx>
        <c:axId val="-1077149088"/>
        <c:scaling>
          <c:orientation val="minMax"/>
        </c:scaling>
        <c:delete val="0"/>
        <c:axPos val="l"/>
        <c:majorGridlines/>
        <c:numFmt formatCode="0.000" sourceLinked="1"/>
        <c:majorTickMark val="out"/>
        <c:minorTickMark val="none"/>
        <c:tickLblPos val="nextTo"/>
        <c:txPr>
          <a:bodyPr/>
          <a:lstStyle/>
          <a:p>
            <a:pPr>
              <a:defRPr sz="1800"/>
            </a:pPr>
            <a:endParaRPr lang="en-US"/>
          </a:p>
        </c:txPr>
        <c:crossAx val="-10771504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tx1"/>
              </a:solidFill>
            </a:ln>
          </c:spPr>
          <c:marker>
            <c:symbol val="none"/>
          </c:marker>
          <c:cat>
            <c:strRef>
              <c:f>'IFS Online'!$J$5:$HY$5</c:f>
              <c:strCache>
                <c:ptCount val="224"/>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strCache>
            </c:strRef>
          </c:cat>
          <c:val>
            <c:numRef>
              <c:f>'IFS Online'!$J$6:$HY$6</c:f>
              <c:numCache>
                <c:formatCode>0.000</c:formatCode>
                <c:ptCount val="224"/>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0.14638287905846531</c:v>
                </c:pt>
              </c:numCache>
            </c:numRef>
          </c:val>
          <c:smooth val="0"/>
          <c:extLst>
            <c:ext xmlns:c16="http://schemas.microsoft.com/office/drawing/2014/chart" uri="{C3380CC4-5D6E-409C-BE32-E72D297353CC}">
              <c16:uniqueId val="{00000000-35A4-434D-BB14-325D18F8F9E8}"/>
            </c:ext>
          </c:extLst>
        </c:ser>
        <c:dLbls>
          <c:showLegendKey val="0"/>
          <c:showVal val="0"/>
          <c:showCatName val="0"/>
          <c:showSerName val="0"/>
          <c:showPercent val="0"/>
          <c:showBubbleSize val="0"/>
        </c:dLbls>
        <c:smooth val="0"/>
        <c:axId val="823488448"/>
        <c:axId val="823490496"/>
      </c:lineChart>
      <c:catAx>
        <c:axId val="823488448"/>
        <c:scaling>
          <c:orientation val="minMax"/>
        </c:scaling>
        <c:delete val="0"/>
        <c:axPos val="b"/>
        <c:numFmt formatCode="General" sourceLinked="0"/>
        <c:majorTickMark val="out"/>
        <c:minorTickMark val="none"/>
        <c:tickLblPos val="nextTo"/>
        <c:crossAx val="823490496"/>
        <c:crosses val="autoZero"/>
        <c:auto val="1"/>
        <c:lblAlgn val="ctr"/>
        <c:lblOffset val="100"/>
        <c:noMultiLvlLbl val="0"/>
      </c:catAx>
      <c:valAx>
        <c:axId val="823490496"/>
        <c:scaling>
          <c:orientation val="minMax"/>
        </c:scaling>
        <c:delete val="0"/>
        <c:axPos val="l"/>
        <c:majorGridlines/>
        <c:numFmt formatCode="0.000" sourceLinked="1"/>
        <c:majorTickMark val="out"/>
        <c:minorTickMark val="none"/>
        <c:tickLblPos val="nextTo"/>
        <c:crossAx val="82348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China's</a:t>
            </a:r>
            <a:r>
              <a:rPr lang="en-US" sz="3600" baseline="0">
                <a:solidFill>
                  <a:schemeClr val="tx1"/>
                </a:solidFill>
              </a:rPr>
              <a:t> Reserves, </a:t>
            </a:r>
          </a:p>
          <a:p>
            <a:pPr>
              <a:defRPr sz="3600">
                <a:solidFill>
                  <a:schemeClr val="tx1"/>
                </a:solidFill>
              </a:defRPr>
            </a:pPr>
            <a:r>
              <a:rPr lang="en-US" sz="3600" baseline="0">
                <a:solidFill>
                  <a:schemeClr val="tx1"/>
                </a:solidFill>
              </a:rPr>
              <a:t>$ trillions, 2000-2018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strRef>
              <c:f>'Reserves quarterly'!$E$7:$BZ$7</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'Reserves quarterly'!$E$8:$BZ$8</c:f>
              <c:numCache>
                <c:formatCode>0.00</c:formatCode>
                <c:ptCount val="74"/>
                <c:pt idx="0">
                  <c:v>0.15976868907213401</c:v>
                </c:pt>
                <c:pt idx="1">
                  <c:v>0.16128503090686899</c:v>
                </c:pt>
                <c:pt idx="2">
                  <c:v>0.162584737028065</c:v>
                </c:pt>
                <c:pt idx="3">
                  <c:v>0.16827758772931001</c:v>
                </c:pt>
                <c:pt idx="4">
                  <c:v>0.178890604889892</c:v>
                </c:pt>
                <c:pt idx="5">
                  <c:v>0.18386143108201</c:v>
                </c:pt>
                <c:pt idx="6">
                  <c:v>0.19928446308612</c:v>
                </c:pt>
                <c:pt idx="7">
                  <c:v>0.215605128197421</c:v>
                </c:pt>
                <c:pt idx="8">
                  <c:v>0.23086977388045002</c:v>
                </c:pt>
                <c:pt idx="9">
                  <c:v>0.246749018678599</c:v>
                </c:pt>
                <c:pt idx="10">
                  <c:v>0.26296374033377401</c:v>
                </c:pt>
                <c:pt idx="11">
                  <c:v>0.29112781713505903</c:v>
                </c:pt>
                <c:pt idx="12">
                  <c:v>0.32087113679144297</c:v>
                </c:pt>
                <c:pt idx="13">
                  <c:v>0.35136407686321897</c:v>
                </c:pt>
                <c:pt idx="14">
                  <c:v>0.38888093720673905</c:v>
                </c:pt>
                <c:pt idx="15">
                  <c:v>0.40815065834877401</c:v>
                </c:pt>
                <c:pt idx="16">
                  <c:v>0.44442721163533699</c:v>
                </c:pt>
                <c:pt idx="17">
                  <c:v>0.47511382080530701</c:v>
                </c:pt>
                <c:pt idx="18">
                  <c:v>0.51900109530724103</c:v>
                </c:pt>
                <c:pt idx="19">
                  <c:v>0.61449953245750411</c:v>
                </c:pt>
                <c:pt idx="20">
                  <c:v>0.663190365860436</c:v>
                </c:pt>
                <c:pt idx="21">
                  <c:v>0.71495014525289691</c:v>
                </c:pt>
                <c:pt idx="22">
                  <c:v>0.77226545132698499</c:v>
                </c:pt>
                <c:pt idx="23">
                  <c:v>0.82151385774845309</c:v>
                </c:pt>
                <c:pt idx="24">
                  <c:v>0.87763668257711214</c:v>
                </c:pt>
                <c:pt idx="25">
                  <c:v>0.9436101302136769</c:v>
                </c:pt>
                <c:pt idx="26">
                  <c:v>0.99045103539982604</c:v>
                </c:pt>
                <c:pt idx="27">
                  <c:v>1.0684930271844699</c:v>
                </c:pt>
                <c:pt idx="28">
                  <c:v>1.20403501806011</c:v>
                </c:pt>
                <c:pt idx="29">
                  <c:v>1.33459064419109</c:v>
                </c:pt>
                <c:pt idx="30">
                  <c:v>1.4356127576776299</c:v>
                </c:pt>
                <c:pt idx="31">
                  <c:v>1.5302816254071798</c:v>
                </c:pt>
                <c:pt idx="32">
                  <c:v>1.68428018605483</c:v>
                </c:pt>
                <c:pt idx="33">
                  <c:v>1.8110633833507399</c:v>
                </c:pt>
                <c:pt idx="34">
                  <c:v>1.90772945700376</c:v>
                </c:pt>
                <c:pt idx="35">
                  <c:v>1.9492599544550899</c:v>
                </c:pt>
                <c:pt idx="36">
                  <c:v>1.95682961226078</c:v>
                </c:pt>
                <c:pt idx="37">
                  <c:v>2.1352011200985803</c:v>
                </c:pt>
                <c:pt idx="38">
                  <c:v>2.28846925374524</c:v>
                </c:pt>
                <c:pt idx="39">
                  <c:v>2.4160436814073201</c:v>
                </c:pt>
                <c:pt idx="40">
                  <c:v>2.4635473235744905</c:v>
                </c:pt>
                <c:pt idx="41">
                  <c:v>2.4712112826036901</c:v>
                </c:pt>
                <c:pt idx="42">
                  <c:v>2.6668680625853303</c:v>
                </c:pt>
                <c:pt idx="43">
                  <c:v>2.8660792585939596</c:v>
                </c:pt>
                <c:pt idx="44">
                  <c:v>3.06717075531198</c:v>
                </c:pt>
                <c:pt idx="45">
                  <c:v>3.2197604660664902</c:v>
                </c:pt>
                <c:pt idx="46">
                  <c:v>3.2229868053668098</c:v>
                </c:pt>
                <c:pt idx="47">
                  <c:v>3.2027885324322902</c:v>
                </c:pt>
                <c:pt idx="48">
                  <c:v>3.3266015175025099</c:v>
                </c:pt>
                <c:pt idx="49">
                  <c:v>3.2606840434170299</c:v>
                </c:pt>
                <c:pt idx="50">
                  <c:v>3.3053070477537996</c:v>
                </c:pt>
                <c:pt idx="51">
                  <c:v>3.3311200151769098</c:v>
                </c:pt>
                <c:pt idx="52">
                  <c:v>3.4615988577851202</c:v>
                </c:pt>
                <c:pt idx="53">
                  <c:v>3.5152150107756901</c:v>
                </c:pt>
                <c:pt idx="54">
                  <c:v>3.6810343241430798</c:v>
                </c:pt>
                <c:pt idx="55">
                  <c:v>3.83954777009862</c:v>
                </c:pt>
                <c:pt idx="56">
                  <c:v>3.9660505680890497</c:v>
                </c:pt>
                <c:pt idx="57">
                  <c:v>4.0108335931227597</c:v>
                </c:pt>
                <c:pt idx="58">
                  <c:v>3.9049502394550601</c:v>
                </c:pt>
                <c:pt idx="59">
                  <c:v>3.8591680184412205</c:v>
                </c:pt>
                <c:pt idx="60">
                  <c:v>3.7447289891496802</c:v>
                </c:pt>
                <c:pt idx="61">
                  <c:v>3.7089505828535296</c:v>
                </c:pt>
                <c:pt idx="62">
                  <c:v>3.5292764258000098</c:v>
                </c:pt>
                <c:pt idx="63">
                  <c:v>3.3451937577022499</c:v>
                </c:pt>
                <c:pt idx="64">
                  <c:v>3.2337868078070398</c:v>
                </c:pt>
                <c:pt idx="65">
                  <c:v>3.2260171545650098</c:v>
                </c:pt>
                <c:pt idx="66">
                  <c:v>3.1863995370520599</c:v>
                </c:pt>
                <c:pt idx="67">
                  <c:v>3.0297752801715898</c:v>
                </c:pt>
                <c:pt idx="68">
                  <c:v>3.0284751946350097</c:v>
                </c:pt>
                <c:pt idx="69">
                  <c:v>3.0762950763885701</c:v>
                </c:pt>
                <c:pt idx="70">
                  <c:v>3.1278082178552999</c:v>
                </c:pt>
                <c:pt idx="71">
                  <c:v>3.1588769472130402</c:v>
                </c:pt>
                <c:pt idx="72">
                  <c:v>3.1617835507209699</c:v>
                </c:pt>
                <c:pt idx="73">
                  <c:v>3.1315169895407302</c:v>
                </c:pt>
              </c:numCache>
            </c:numRef>
          </c:val>
          <c:smooth val="0"/>
          <c:extLst>
            <c:ext xmlns:c16="http://schemas.microsoft.com/office/drawing/2014/chart" uri="{C3380CC4-5D6E-409C-BE32-E72D297353CC}">
              <c16:uniqueId val="{00000000-3315-B64D-B5F4-A370D88694E1}"/>
            </c:ext>
          </c:extLst>
        </c:ser>
        <c:dLbls>
          <c:showLegendKey val="0"/>
          <c:showVal val="0"/>
          <c:showCatName val="0"/>
          <c:showSerName val="0"/>
          <c:showPercent val="0"/>
          <c:showBubbleSize val="0"/>
        </c:dLbls>
        <c:smooth val="0"/>
        <c:axId val="823518672"/>
        <c:axId val="823521536"/>
      </c:lineChart>
      <c:catAx>
        <c:axId val="82351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21536"/>
        <c:crosses val="autoZero"/>
        <c:auto val="1"/>
        <c:lblAlgn val="ctr"/>
        <c:lblOffset val="100"/>
        <c:noMultiLvlLbl val="0"/>
      </c:catAx>
      <c:valAx>
        <c:axId val="823521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51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a:t>
            </a:fld>
            <a:endParaRPr lang="en-US"/>
          </a:p>
        </p:txBody>
      </p:sp>
    </p:spTree>
    <p:extLst>
      <p:ext uri="{BB962C8B-B14F-4D97-AF65-F5344CB8AC3E}">
        <p14:creationId xmlns:p14="http://schemas.microsoft.com/office/powerpoint/2010/main" val="18088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www.nytimes.com</a:t>
            </a:r>
            <a:r>
              <a:rPr lang="en-US" dirty="0"/>
              <a:t>/2009/05/02/business/02charts.html</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11</a:t>
            </a:fld>
            <a:endParaRPr lang="en-US"/>
          </a:p>
        </p:txBody>
      </p:sp>
    </p:spTree>
    <p:extLst>
      <p:ext uri="{BB962C8B-B14F-4D97-AF65-F5344CB8AC3E}">
        <p14:creationId xmlns:p14="http://schemas.microsoft.com/office/powerpoint/2010/main" val="206966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a:t>
            </a:r>
            <a:r>
              <a:rPr lang="en-US" dirty="0" err="1"/>
              <a:t>www.trade.gov</a:t>
            </a:r>
            <a:r>
              <a:rPr lang="en-US" dirty="0"/>
              <a:t>/mas/</a:t>
            </a:r>
            <a:r>
              <a:rPr lang="en-US" dirty="0" err="1"/>
              <a:t>ian</a:t>
            </a:r>
            <a:r>
              <a:rPr lang="en-US" dirty="0"/>
              <a:t>/build/groups/public/@</a:t>
            </a:r>
            <a:r>
              <a:rPr lang="en-US" dirty="0" err="1"/>
              <a:t>tg_ian</a:t>
            </a:r>
            <a:r>
              <a:rPr lang="en-US" dirty="0"/>
              <a:t>/documents/</a:t>
            </a:r>
            <a:r>
              <a:rPr lang="en-US" dirty="0" err="1"/>
              <a:t>webcontent</a:t>
            </a:r>
            <a:r>
              <a:rPr lang="en-US" dirty="0"/>
              <a:t>/tg_ian_003364.pdf</a:t>
            </a:r>
          </a:p>
          <a:p>
            <a:r>
              <a:rPr lang="en-US" dirty="0"/>
              <a:t>Via https://</a:t>
            </a:r>
            <a:r>
              <a:rPr lang="en-US" dirty="0" err="1"/>
              <a:t>en.wikipedia.org</a:t>
            </a:r>
            <a:r>
              <a:rPr lang="en-US" dirty="0"/>
              <a:t>/wiki/List_of_the_largest_trading_partners_of_the_United_States#cite_note-2</a:t>
            </a:r>
          </a:p>
          <a:p>
            <a:r>
              <a:rPr lang="en-US" dirty="0"/>
              <a:t>(But numbers don’t quite match.  Don’t know why.)</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32534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CIA World </a:t>
            </a:r>
            <a:r>
              <a:rPr lang="en-US" dirty="0" err="1"/>
              <a:t>Factbook</a:t>
            </a:r>
            <a:r>
              <a:rPr lang="en-US" dirty="0"/>
              <a:t>:  https://</a:t>
            </a:r>
            <a:r>
              <a:rPr lang="en-US" dirty="0" err="1"/>
              <a:t>www.cia.gov</a:t>
            </a:r>
            <a:r>
              <a:rPr lang="en-US" dirty="0"/>
              <a:t>/library/publications/the-world-</a:t>
            </a:r>
            <a:r>
              <a:rPr lang="en-US" dirty="0" err="1"/>
              <a:t>factbook</a:t>
            </a:r>
            <a:r>
              <a:rPr lang="en-US" dirty="0"/>
              <a:t>/</a:t>
            </a:r>
            <a:r>
              <a:rPr lang="en-US" dirty="0" err="1"/>
              <a:t>rankorder</a:t>
            </a:r>
            <a:r>
              <a:rPr lang="en-US" dirty="0"/>
              <a:t>/2187rank.html</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208605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a:t>
            </a:r>
            <a:r>
              <a:rPr lang="en-US" baseline="0" dirty="0"/>
              <a:t> Bank:  https://</a:t>
            </a:r>
            <a:r>
              <a:rPr lang="en-US" baseline="0" dirty="0" err="1"/>
              <a:t>data.worldbank.org</a:t>
            </a:r>
            <a:r>
              <a:rPr lang="en-US" baseline="0" dirty="0"/>
              <a:t>/indicator/</a:t>
            </a:r>
            <a:r>
              <a:rPr lang="en-US" baseline="0" dirty="0" err="1"/>
              <a:t>BN.CAB.XOKA.GD.ZS?name_desc</a:t>
            </a:r>
            <a:r>
              <a:rPr lang="en-US" baseline="0" dirty="0"/>
              <a:t>=false</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14</a:t>
            </a:fld>
            <a:endParaRPr lang="en-US"/>
          </a:p>
        </p:txBody>
      </p:sp>
    </p:spTree>
    <p:extLst>
      <p:ext uri="{BB962C8B-B14F-4D97-AF65-F5344CB8AC3E}">
        <p14:creationId xmlns:p14="http://schemas.microsoft.com/office/powerpoint/2010/main" val="57439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207165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25</a:t>
            </a:fld>
            <a:endParaRPr lang="en-US"/>
          </a:p>
        </p:txBody>
      </p:sp>
    </p:spTree>
    <p:extLst>
      <p:ext uri="{BB962C8B-B14F-4D97-AF65-F5344CB8AC3E}">
        <p14:creationId xmlns:p14="http://schemas.microsoft.com/office/powerpoint/2010/main" val="78155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101308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170517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107239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44</a:t>
            </a:fld>
            <a:endParaRPr lang="en-US"/>
          </a:p>
        </p:txBody>
      </p:sp>
    </p:spTree>
    <p:extLst>
      <p:ext uri="{BB962C8B-B14F-4D97-AF65-F5344CB8AC3E}">
        <p14:creationId xmlns:p14="http://schemas.microsoft.com/office/powerpoint/2010/main" val="132438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a:t>
            </a:fld>
            <a:endParaRPr lang="en-US"/>
          </a:p>
        </p:txBody>
      </p:sp>
    </p:spTree>
    <p:extLst>
      <p:ext uri="{BB962C8B-B14F-4D97-AF65-F5344CB8AC3E}">
        <p14:creationId xmlns:p14="http://schemas.microsoft.com/office/powerpoint/2010/main" val="174192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45</a:t>
            </a:fld>
            <a:endParaRPr lang="en-US"/>
          </a:p>
        </p:txBody>
      </p:sp>
    </p:spTree>
    <p:extLst>
      <p:ext uri="{BB962C8B-B14F-4D97-AF65-F5344CB8AC3E}">
        <p14:creationId xmlns:p14="http://schemas.microsoft.com/office/powerpoint/2010/main" val="252096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47</a:t>
            </a:fld>
            <a:endParaRPr lang="en-US"/>
          </a:p>
        </p:txBody>
      </p:sp>
    </p:spTree>
    <p:extLst>
      <p:ext uri="{BB962C8B-B14F-4D97-AF65-F5344CB8AC3E}">
        <p14:creationId xmlns:p14="http://schemas.microsoft.com/office/powerpoint/2010/main" val="174713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49</a:t>
            </a:fld>
            <a:endParaRPr lang="en-US"/>
          </a:p>
        </p:txBody>
      </p:sp>
    </p:spTree>
    <p:extLst>
      <p:ext uri="{BB962C8B-B14F-4D97-AF65-F5344CB8AC3E}">
        <p14:creationId xmlns:p14="http://schemas.microsoft.com/office/powerpoint/2010/main" val="305750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51</a:t>
            </a:fld>
            <a:endParaRPr lang="en-US"/>
          </a:p>
        </p:txBody>
      </p:sp>
    </p:spTree>
    <p:extLst>
      <p:ext uri="{BB962C8B-B14F-4D97-AF65-F5344CB8AC3E}">
        <p14:creationId xmlns:p14="http://schemas.microsoft.com/office/powerpoint/2010/main" val="208413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52</a:t>
            </a:fld>
            <a:endParaRPr lang="en-US"/>
          </a:p>
        </p:txBody>
      </p:sp>
    </p:spTree>
    <p:extLst>
      <p:ext uri="{BB962C8B-B14F-4D97-AF65-F5344CB8AC3E}">
        <p14:creationId xmlns:p14="http://schemas.microsoft.com/office/powerpoint/2010/main" val="4007879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54</a:t>
            </a:fld>
            <a:endParaRPr lang="en-US"/>
          </a:p>
        </p:txBody>
      </p:sp>
    </p:spTree>
    <p:extLst>
      <p:ext uri="{BB962C8B-B14F-4D97-AF65-F5344CB8AC3E}">
        <p14:creationId xmlns:p14="http://schemas.microsoft.com/office/powerpoint/2010/main" val="1235157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55</a:t>
            </a:fld>
            <a:endParaRPr lang="en-US"/>
          </a:p>
        </p:txBody>
      </p:sp>
    </p:spTree>
    <p:extLst>
      <p:ext uri="{BB962C8B-B14F-4D97-AF65-F5344CB8AC3E}">
        <p14:creationId xmlns:p14="http://schemas.microsoft.com/office/powerpoint/2010/main" val="1095431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56</a:t>
            </a:fld>
            <a:endParaRPr lang="en-US"/>
          </a:p>
        </p:txBody>
      </p:sp>
    </p:spTree>
    <p:extLst>
      <p:ext uri="{BB962C8B-B14F-4D97-AF65-F5344CB8AC3E}">
        <p14:creationId xmlns:p14="http://schemas.microsoft.com/office/powerpoint/2010/main" val="1985820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China </a:t>
            </a:r>
            <a:r>
              <a:rPr lang="en-US" dirty="0" err="1"/>
              <a:t>currency.xlsx</a:t>
            </a:r>
            <a:endParaRPr lang="en-US" dirty="0"/>
          </a:p>
          <a:p>
            <a:r>
              <a:rPr lang="en-US"/>
              <a:t>From IMF, IFS</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57</a:t>
            </a:fld>
            <a:endParaRPr lang="en-US"/>
          </a:p>
        </p:txBody>
      </p:sp>
    </p:spTree>
    <p:extLst>
      <p:ext uri="{BB962C8B-B14F-4D97-AF65-F5344CB8AC3E}">
        <p14:creationId xmlns:p14="http://schemas.microsoft.com/office/powerpoint/2010/main" val="52856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See</a:t>
            </a:r>
            <a:r>
              <a:rPr lang="en-US" baseline="0" dirty="0"/>
              <a:t> China </a:t>
            </a:r>
            <a:r>
              <a:rPr lang="en-US" baseline="0" dirty="0" err="1"/>
              <a:t>Currency.xlsx</a:t>
            </a:r>
            <a:endParaRPr lang="en-US" dirty="0"/>
          </a:p>
        </p:txBody>
      </p:sp>
      <p:sp>
        <p:nvSpPr>
          <p:cNvPr id="4" name="Slide Number Placeholder 3"/>
          <p:cNvSpPr>
            <a:spLocks noGrp="1"/>
          </p:cNvSpPr>
          <p:nvPr>
            <p:ph type="sldNum" sz="quarter" idx="10"/>
          </p:nvPr>
        </p:nvSpPr>
        <p:spPr/>
        <p:txBody>
          <a:bodyPr/>
          <a:lstStyle/>
          <a:p>
            <a:fld id="{FB59426A-2EBC-524D-9EBF-66E70ECD7E04}" type="slidenum">
              <a:rPr lang="en-US" smtClean="0"/>
              <a:pPr/>
              <a:t>58</a:t>
            </a:fld>
            <a:endParaRPr lang="en-US"/>
          </a:p>
        </p:txBody>
      </p:sp>
    </p:spTree>
    <p:extLst>
      <p:ext uri="{BB962C8B-B14F-4D97-AF65-F5344CB8AC3E}">
        <p14:creationId xmlns:p14="http://schemas.microsoft.com/office/powerpoint/2010/main" val="274022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a:t>
            </a:fld>
            <a:endParaRPr lang="en-US"/>
          </a:p>
        </p:txBody>
      </p:sp>
    </p:spTree>
    <p:extLst>
      <p:ext uri="{BB962C8B-B14F-4D97-AF65-F5344CB8AC3E}">
        <p14:creationId xmlns:p14="http://schemas.microsoft.com/office/powerpoint/2010/main" val="169995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93116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211356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81541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57093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ourfuture.org</a:t>
            </a:r>
            <a:r>
              <a:rPr lang="en-US" dirty="0"/>
              <a:t>/20150113/rep-</a:t>
            </a:r>
            <a:r>
              <a:rPr lang="en-US" dirty="0" err="1"/>
              <a:t>alan</a:t>
            </a:r>
            <a:r>
              <a:rPr lang="en-US" dirty="0"/>
              <a:t>-</a:t>
            </a:r>
            <a:r>
              <a:rPr lang="en-US" dirty="0" err="1"/>
              <a:t>grayson</a:t>
            </a:r>
            <a:r>
              <a:rPr lang="en-US" dirty="0"/>
              <a:t>-explains-trade-deficit-harm</a:t>
            </a:r>
          </a:p>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163065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/series/NETEXP</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107601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3:  Deficits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3:  Deficits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3:  Deficits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3:  Deficits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3:  Deficits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US"/>
              <a:t>Lecture 3:  Deficits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51933" y="3657600"/>
            <a:ext cx="7772400" cy="2404534"/>
          </a:xfrm>
        </p:spPr>
        <p:txBody>
          <a:bodyPr/>
          <a:lstStyle/>
          <a:p>
            <a:pPr eaLnBrk="1" hangingPunct="1"/>
            <a:r>
              <a:rPr lang="en-US" sz="4000" dirty="0">
                <a:ea typeface="ＭＳ Ｐゴシック" pitchFamily="-109" charset="-128"/>
                <a:cs typeface="ＭＳ Ｐゴシック" pitchFamily="-109" charset="-128"/>
              </a:rPr>
              <a:t>Class 3</a:t>
            </a:r>
            <a:br>
              <a:rPr lang="en-US" sz="4000" dirty="0">
                <a:ea typeface="ＭＳ Ｐゴシック" pitchFamily="-109" charset="-128"/>
                <a:cs typeface="ＭＳ Ｐゴシック" pitchFamily="-109" charset="-128"/>
              </a:rPr>
            </a:br>
            <a:r>
              <a:rPr lang="en-US" sz="4000" dirty="0"/>
              <a:t>Trade Deficits; </a:t>
            </a:r>
            <a:br>
              <a:rPr lang="en-US" sz="4000" dirty="0"/>
            </a:br>
            <a:r>
              <a:rPr lang="en-US" sz="4000" dirty="0"/>
              <a:t>Currency Manipulation</a:t>
            </a:r>
            <a:endParaRPr lang="en-US" sz="4000" dirty="0">
              <a:ea typeface="ＭＳ Ｐゴシック" pitchFamily="-109" charset="-128"/>
              <a:cs typeface="ＭＳ Ｐゴシック" pitchFamily="-109" charset="-128"/>
            </a:endParaRPr>
          </a:p>
        </p:txBody>
      </p:sp>
      <p:sp>
        <p:nvSpPr>
          <p:cNvPr id="16387" name="Rectangle 3"/>
          <p:cNvSpPr>
            <a:spLocks noGrp="1" noChangeArrowheads="1"/>
          </p:cNvSpPr>
          <p:nvPr>
            <p:ph type="subTitle" idx="1"/>
          </p:nvPr>
        </p:nvSpPr>
        <p:spPr>
          <a:xfrm>
            <a:off x="1380066" y="711200"/>
            <a:ext cx="6400800" cy="1066800"/>
          </a:xfrm>
        </p:spPr>
        <p:txBody>
          <a:bodyPr/>
          <a:lstStyle/>
          <a:p>
            <a:pPr eaLnBrk="1" hangingPunct="1"/>
            <a:r>
              <a:rPr lang="en-US" sz="5400" dirty="0" err="1">
                <a:ea typeface="ＭＳ Ｐゴシック" pitchFamily="-109" charset="-128"/>
                <a:cs typeface="ＭＳ Ｐゴシック" pitchFamily="-109" charset="-128"/>
              </a:rPr>
              <a:t>PubPol</a:t>
            </a:r>
            <a:r>
              <a:rPr lang="en-US" sz="5400" dirty="0">
                <a:ea typeface="ＭＳ Ｐゴシック" pitchFamily="-109" charset="-128"/>
                <a:cs typeface="ＭＳ Ｐゴシック" pitchFamily="-109" charset="-128"/>
              </a:rPr>
              <a:t> 201</a:t>
            </a:r>
          </a:p>
          <a:p>
            <a:pPr eaLnBrk="1" hangingPunct="1"/>
            <a:r>
              <a:rPr lang="en-US" sz="4800" dirty="0">
                <a:ea typeface="ＭＳ Ｐゴシック" pitchFamily="-109" charset="-128"/>
                <a:cs typeface="ＭＳ Ｐゴシック" pitchFamily="-109" charset="-128"/>
              </a:rPr>
              <a:t>Module 3: </a:t>
            </a:r>
            <a:r>
              <a:rPr lang="en-US" sz="4800" dirty="0"/>
              <a:t>International Trade Policy</a:t>
            </a:r>
          </a:p>
          <a:p>
            <a:pPr eaLnBrk="1" hangingPunct="1"/>
            <a:endParaRPr lang="en-US" sz="5400" dirty="0">
              <a:ea typeface="ＭＳ Ｐゴシック" pitchFamily="-109" charset="-128"/>
              <a:cs typeface="ＭＳ Ｐゴシック" pitchFamily="-10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10</a:t>
            </a:fld>
            <a:endParaRPr lang="en-US"/>
          </a:p>
        </p:txBody>
      </p:sp>
      <p:sp>
        <p:nvSpPr>
          <p:cNvPr id="57348" name="Rectangle 2"/>
          <p:cNvSpPr>
            <a:spLocks noGrp="1" noChangeArrowheads="1"/>
          </p:cNvSpPr>
          <p:nvPr>
            <p:ph type="title"/>
          </p:nvPr>
        </p:nvSpPr>
        <p:spPr/>
        <p:txBody>
          <a:bodyPr/>
          <a:lstStyle/>
          <a:p>
            <a:pPr eaLnBrk="1" hangingPunct="1"/>
            <a:r>
              <a:rPr lang="en-US" sz="4000" dirty="0"/>
              <a:t>Trade Deficits and GDP/Unemployment</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As noted above, trade deficits</a:t>
            </a:r>
          </a:p>
          <a:p>
            <a:pPr lvl="1" eaLnBrk="1" hangingPunct="1"/>
            <a:r>
              <a:rPr lang="en-US" sz="2400" dirty="0"/>
              <a:t>Tend to decline in recessions,</a:t>
            </a:r>
          </a:p>
          <a:p>
            <a:pPr lvl="1" eaLnBrk="1" hangingPunct="1"/>
            <a:r>
              <a:rPr lang="en-US" sz="2400" dirty="0"/>
              <a:t>And be largest in booms</a:t>
            </a:r>
          </a:p>
          <a:p>
            <a:pPr eaLnBrk="1" hangingPunct="1"/>
            <a:r>
              <a:rPr lang="en-US" sz="2800" dirty="0"/>
              <a:t>Does this mean deficits either</a:t>
            </a:r>
          </a:p>
          <a:p>
            <a:pPr lvl="1" eaLnBrk="1" hangingPunct="1"/>
            <a:r>
              <a:rPr lang="en-US" sz="2400" dirty="0"/>
              <a:t>Cause booms, or</a:t>
            </a:r>
          </a:p>
          <a:p>
            <a:pPr lvl="1" eaLnBrk="1" hangingPunct="1"/>
            <a:r>
              <a:rPr lang="en-US" sz="2400" dirty="0"/>
              <a:t>Cause recessions?</a:t>
            </a:r>
          </a:p>
          <a:p>
            <a:pPr eaLnBrk="1" hangingPunct="1"/>
            <a:r>
              <a:rPr lang="en-US" sz="2800" dirty="0"/>
              <a:t>Some say yes, but this is an example of what Professor Hall calls “causal confusion”</a:t>
            </a:r>
          </a:p>
          <a:p>
            <a:pPr lvl="1" eaLnBrk="1" hangingPunct="1"/>
            <a:r>
              <a:rPr lang="en-US" sz="2400" dirty="0"/>
              <a:t>See below.</a:t>
            </a:r>
          </a:p>
          <a:p>
            <a:pPr eaLnBrk="1" hangingPunct="1"/>
            <a:endParaRPr lang="en-US" dirty="0"/>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2673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pic>
        <p:nvPicPr>
          <p:cNvPr id="2050" name="Picture 2" descr="mage result for us trade defici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762000"/>
            <a:ext cx="9144000" cy="5329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8021"/>
            <a:ext cx="8382000" cy="584775"/>
          </a:xfrm>
          <a:prstGeom prst="rect">
            <a:avLst/>
          </a:prstGeom>
          <a:noFill/>
        </p:spPr>
        <p:txBody>
          <a:bodyPr wrap="square" rtlCol="0">
            <a:spAutoFit/>
          </a:bodyPr>
          <a:lstStyle/>
          <a:p>
            <a:r>
              <a:rPr lang="en-US" sz="3200"/>
              <a:t>US Trade &amp; Trade </a:t>
            </a:r>
            <a:r>
              <a:rPr lang="en-US" sz="3200" dirty="0"/>
              <a:t>Deficit, </a:t>
            </a:r>
            <a:r>
              <a:rPr lang="en-US" sz="3200"/>
              <a:t>in % of GDP</a:t>
            </a:r>
            <a:endParaRPr lang="en-US" sz="3200" dirty="0"/>
          </a:p>
        </p:txBody>
      </p:sp>
    </p:spTree>
    <p:extLst>
      <p:ext uri="{BB962C8B-B14F-4D97-AF65-F5344CB8AC3E}">
        <p14:creationId xmlns:p14="http://schemas.microsoft.com/office/powerpoint/2010/main" val="139020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
        <p:nvSpPr>
          <p:cNvPr id="7" name="TextBox 6"/>
          <p:cNvSpPr txBox="1"/>
          <p:nvPr/>
        </p:nvSpPr>
        <p:spPr>
          <a:xfrm>
            <a:off x="228600" y="8021"/>
            <a:ext cx="8382000" cy="584775"/>
          </a:xfrm>
          <a:prstGeom prst="rect">
            <a:avLst/>
          </a:prstGeom>
          <a:noFill/>
        </p:spPr>
        <p:txBody>
          <a:bodyPr wrap="square" rtlCol="0">
            <a:spAutoFit/>
          </a:bodyPr>
          <a:lstStyle/>
          <a:p>
            <a:r>
              <a:rPr lang="en-US" sz="3200" dirty="0"/>
              <a:t>US Bilateral Trade</a:t>
            </a:r>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Trade in goods, 2017, $ millions</a:t>
            </a:r>
          </a:p>
        </p:txBody>
      </p:sp>
      <p:sp>
        <p:nvSpPr>
          <p:cNvPr id="9" name="TextBox 8"/>
          <p:cNvSpPr txBox="1"/>
          <p:nvPr/>
        </p:nvSpPr>
        <p:spPr>
          <a:xfrm>
            <a:off x="228600" y="1066800"/>
            <a:ext cx="8382000" cy="584775"/>
          </a:xfrm>
          <a:prstGeom prst="rect">
            <a:avLst/>
          </a:prstGeom>
          <a:noFill/>
        </p:spPr>
        <p:txBody>
          <a:bodyPr wrap="square" rtlCol="0">
            <a:spAutoFit/>
          </a:bodyPr>
          <a:lstStyle/>
          <a:p>
            <a:r>
              <a:rPr lang="en-US" sz="3200" dirty="0"/>
              <a:t>US Bilateral Deficits, Largest</a:t>
            </a:r>
          </a:p>
        </p:txBody>
      </p:sp>
      <p:graphicFrame>
        <p:nvGraphicFramePr>
          <p:cNvPr id="10" name="Content Placeholder 5"/>
          <p:cNvGraphicFramePr>
            <a:graphicFrameLocks/>
          </p:cNvGraphicFramePr>
          <p:nvPr>
            <p:extLst>
              <p:ext uri="{D42A27DB-BD31-4B8C-83A1-F6EECF244321}">
                <p14:modId xmlns:p14="http://schemas.microsoft.com/office/powerpoint/2010/main" val="767954255"/>
              </p:ext>
            </p:extLst>
          </p:nvPr>
        </p:nvGraphicFramePr>
        <p:xfrm>
          <a:off x="457200" y="4419600"/>
          <a:ext cx="822960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Country</a:t>
                      </a:r>
                    </a:p>
                  </a:txBody>
                  <a:tcPr/>
                </a:tc>
                <a:tc>
                  <a:txBody>
                    <a:bodyPr/>
                    <a:lstStyle/>
                    <a:p>
                      <a:pPr algn="r"/>
                      <a:r>
                        <a:rPr lang="en-US" dirty="0"/>
                        <a:t>Exports</a:t>
                      </a:r>
                    </a:p>
                  </a:txBody>
                  <a:tcPr/>
                </a:tc>
                <a:tc>
                  <a:txBody>
                    <a:bodyPr/>
                    <a:lstStyle/>
                    <a:p>
                      <a:pPr algn="r"/>
                      <a:r>
                        <a:rPr lang="en-US" dirty="0"/>
                        <a:t>Imports</a:t>
                      </a:r>
                    </a:p>
                  </a:txBody>
                  <a:tcPr/>
                </a:tc>
                <a:tc>
                  <a:txBody>
                    <a:bodyPr/>
                    <a:lstStyle/>
                    <a:p>
                      <a:pPr algn="r"/>
                      <a:r>
                        <a:rPr lang="en-US" dirty="0"/>
                        <a:t>Total</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Hong Kong</a:t>
                      </a:r>
                    </a:p>
                  </a:txBody>
                  <a:tcPr/>
                </a:tc>
                <a:tc>
                  <a:txBody>
                    <a:bodyPr/>
                    <a:lstStyle/>
                    <a:p>
                      <a:pPr algn="r"/>
                      <a:r>
                        <a:rPr lang="fi-FI" dirty="0"/>
                        <a:t>39,939</a:t>
                      </a:r>
                    </a:p>
                  </a:txBody>
                  <a:tcPr anchor="ctr"/>
                </a:tc>
                <a:tc>
                  <a:txBody>
                    <a:bodyPr/>
                    <a:lstStyle/>
                    <a:p>
                      <a:pPr algn="r"/>
                      <a:r>
                        <a:rPr lang="uk-UA" dirty="0"/>
                        <a:t>7,3</a:t>
                      </a:r>
                      <a:r>
                        <a:rPr lang="en-US" dirty="0"/>
                        <a:t>76</a:t>
                      </a:r>
                      <a:endParaRPr lang="uk-UA" dirty="0"/>
                    </a:p>
                  </a:txBody>
                  <a:tcPr anchor="ctr"/>
                </a:tc>
                <a:tc>
                  <a:txBody>
                    <a:bodyPr/>
                    <a:lstStyle/>
                    <a:p>
                      <a:pPr algn="r"/>
                      <a:r>
                        <a:rPr lang="cs-CZ" b="1" dirty="0"/>
                        <a:t>47,315</a:t>
                      </a:r>
                      <a:endParaRPr lang="cs-CZ" dirty="0"/>
                    </a:p>
                  </a:txBody>
                  <a:tcPr anchor="ctr"/>
                </a:tc>
                <a:tc>
                  <a:txBody>
                    <a:bodyPr/>
                    <a:lstStyle/>
                    <a:p>
                      <a:pPr algn="r"/>
                      <a:r>
                        <a:rPr lang="is-IS" dirty="0"/>
                        <a:t>+32,563</a:t>
                      </a:r>
                    </a:p>
                  </a:txBody>
                  <a:tcPr anchor="ctr"/>
                </a:tc>
                <a:extLst>
                  <a:ext uri="{0D108BD9-81ED-4DB2-BD59-A6C34878D82A}">
                    <a16:rowId xmlns:a16="http://schemas.microsoft.com/office/drawing/2014/main" val="10001"/>
                  </a:ext>
                </a:extLst>
              </a:tr>
              <a:tr h="370840">
                <a:tc>
                  <a:txBody>
                    <a:bodyPr/>
                    <a:lstStyle/>
                    <a:p>
                      <a:r>
                        <a:rPr lang="en-US" dirty="0"/>
                        <a:t>Netherlands</a:t>
                      </a:r>
                    </a:p>
                  </a:txBody>
                  <a:tcPr/>
                </a:tc>
                <a:tc>
                  <a:txBody>
                    <a:bodyPr/>
                    <a:lstStyle/>
                    <a:p>
                      <a:pPr algn="r"/>
                      <a:r>
                        <a:rPr lang="en-US" dirty="0"/>
                        <a:t>41,510</a:t>
                      </a:r>
                      <a:endParaRPr lang="uk-UA" dirty="0"/>
                    </a:p>
                  </a:txBody>
                  <a:tcPr anchor="ctr"/>
                </a:tc>
                <a:tc>
                  <a:txBody>
                    <a:bodyPr/>
                    <a:lstStyle/>
                    <a:p>
                      <a:pPr algn="r"/>
                      <a:r>
                        <a:rPr lang="cs-CZ" dirty="0"/>
                        <a:t>17,785</a:t>
                      </a:r>
                    </a:p>
                  </a:txBody>
                  <a:tcPr anchor="ctr"/>
                </a:tc>
                <a:tc>
                  <a:txBody>
                    <a:bodyPr/>
                    <a:lstStyle/>
                    <a:p>
                      <a:pPr algn="r"/>
                      <a:r>
                        <a:rPr lang="cs-CZ" b="1" dirty="0"/>
                        <a:t>59,295</a:t>
                      </a:r>
                      <a:endParaRPr lang="cs-CZ" dirty="0"/>
                    </a:p>
                  </a:txBody>
                  <a:tcPr anchor="ctr"/>
                </a:tc>
                <a:tc>
                  <a:txBody>
                    <a:bodyPr/>
                    <a:lstStyle/>
                    <a:p>
                      <a:pPr algn="r"/>
                      <a:r>
                        <a:rPr lang="is-IS" dirty="0"/>
                        <a:t>+23,725</a:t>
                      </a:r>
                    </a:p>
                  </a:txBody>
                  <a:tcPr anchor="ctr"/>
                </a:tc>
                <a:extLst>
                  <a:ext uri="{0D108BD9-81ED-4DB2-BD59-A6C34878D82A}">
                    <a16:rowId xmlns:a16="http://schemas.microsoft.com/office/drawing/2014/main" val="10002"/>
                  </a:ext>
                </a:extLst>
              </a:tr>
              <a:tr h="370840">
                <a:tc>
                  <a:txBody>
                    <a:bodyPr/>
                    <a:lstStyle/>
                    <a:p>
                      <a:r>
                        <a:rPr lang="en-US" dirty="0"/>
                        <a:t>U.A.E.</a:t>
                      </a:r>
                    </a:p>
                  </a:txBody>
                  <a:tcPr/>
                </a:tc>
                <a:tc>
                  <a:txBody>
                    <a:bodyPr/>
                    <a:lstStyle/>
                    <a:p>
                      <a:pPr algn="r"/>
                      <a:r>
                        <a:rPr lang="is-IS" dirty="0"/>
                        <a:t>20,020</a:t>
                      </a:r>
                    </a:p>
                  </a:txBody>
                  <a:tcPr anchor="ctr"/>
                </a:tc>
                <a:tc>
                  <a:txBody>
                    <a:bodyPr/>
                    <a:lstStyle/>
                    <a:p>
                      <a:pPr algn="r"/>
                      <a:r>
                        <a:rPr lang="en-US" dirty="0"/>
                        <a:t>4,269</a:t>
                      </a:r>
                      <a:endParaRPr lang="uk-UA" dirty="0"/>
                    </a:p>
                  </a:txBody>
                  <a:tcPr anchor="ctr"/>
                </a:tc>
                <a:tc>
                  <a:txBody>
                    <a:bodyPr/>
                    <a:lstStyle/>
                    <a:p>
                      <a:pPr algn="r"/>
                      <a:r>
                        <a:rPr lang="fi-FI" b="1" dirty="0"/>
                        <a:t>24,289</a:t>
                      </a:r>
                      <a:endParaRPr lang="fi-FI" dirty="0"/>
                    </a:p>
                  </a:txBody>
                  <a:tcPr anchor="ctr"/>
                </a:tc>
                <a:tc>
                  <a:txBody>
                    <a:bodyPr/>
                    <a:lstStyle/>
                    <a:p>
                      <a:pPr algn="r"/>
                      <a:r>
                        <a:rPr lang="fi-FI" dirty="0"/>
                        <a:t>+15,751</a:t>
                      </a:r>
                    </a:p>
                  </a:txBody>
                  <a:tcPr anchor="ctr"/>
                </a:tc>
                <a:extLst>
                  <a:ext uri="{0D108BD9-81ED-4DB2-BD59-A6C34878D82A}">
                    <a16:rowId xmlns:a16="http://schemas.microsoft.com/office/drawing/2014/main" val="10003"/>
                  </a:ext>
                </a:extLst>
              </a:tr>
              <a:tr h="370840">
                <a:tc>
                  <a:txBody>
                    <a:bodyPr/>
                    <a:lstStyle/>
                    <a:p>
                      <a:r>
                        <a:rPr lang="en-US" dirty="0"/>
                        <a:t>Belgium</a:t>
                      </a:r>
                    </a:p>
                  </a:txBody>
                  <a:tcPr/>
                </a:tc>
                <a:tc>
                  <a:txBody>
                    <a:bodyPr/>
                    <a:lstStyle/>
                    <a:p>
                      <a:pPr algn="r"/>
                      <a:r>
                        <a:rPr lang="is-IS" dirty="0"/>
                        <a:t>29,924</a:t>
                      </a:r>
                    </a:p>
                  </a:txBody>
                  <a:tcPr anchor="ctr"/>
                </a:tc>
                <a:tc>
                  <a:txBody>
                    <a:bodyPr/>
                    <a:lstStyle/>
                    <a:p>
                      <a:pPr algn="r"/>
                      <a:r>
                        <a:rPr lang="is-IS" dirty="0"/>
                        <a:t>14,997</a:t>
                      </a:r>
                    </a:p>
                  </a:txBody>
                  <a:tcPr anchor="ctr"/>
                </a:tc>
                <a:tc>
                  <a:txBody>
                    <a:bodyPr/>
                    <a:lstStyle/>
                    <a:p>
                      <a:pPr algn="r"/>
                      <a:r>
                        <a:rPr lang="cs-CZ" b="1" dirty="0"/>
                        <a:t>44,921</a:t>
                      </a:r>
                      <a:endParaRPr lang="cs-CZ" dirty="0"/>
                    </a:p>
                  </a:txBody>
                  <a:tcPr anchor="ctr"/>
                </a:tc>
                <a:tc>
                  <a:txBody>
                    <a:bodyPr/>
                    <a:lstStyle/>
                    <a:p>
                      <a:pPr algn="r"/>
                      <a:r>
                        <a:rPr lang="mr-IN" dirty="0"/>
                        <a:t>+</a:t>
                      </a:r>
                      <a:r>
                        <a:rPr lang="en-US" dirty="0"/>
                        <a:t>14,927</a:t>
                      </a:r>
                      <a:endParaRPr lang="mr-IN" dirty="0"/>
                    </a:p>
                  </a:txBody>
                  <a:tcPr anchor="ctr"/>
                </a:tc>
                <a:extLst>
                  <a:ext uri="{0D108BD9-81ED-4DB2-BD59-A6C34878D82A}">
                    <a16:rowId xmlns:a16="http://schemas.microsoft.com/office/drawing/2014/main" val="10004"/>
                  </a:ext>
                </a:extLst>
              </a:tr>
              <a:tr h="370840">
                <a:tc>
                  <a:txBody>
                    <a:bodyPr/>
                    <a:lstStyle/>
                    <a:p>
                      <a:r>
                        <a:rPr lang="en-US" dirty="0"/>
                        <a:t>Australia</a:t>
                      </a:r>
                    </a:p>
                  </a:txBody>
                  <a:tcPr/>
                </a:tc>
                <a:tc>
                  <a:txBody>
                    <a:bodyPr/>
                    <a:lstStyle/>
                    <a:p>
                      <a:pPr algn="r"/>
                      <a:r>
                        <a:rPr lang="is-IS" dirty="0"/>
                        <a:t>24,527</a:t>
                      </a:r>
                    </a:p>
                  </a:txBody>
                  <a:tcPr anchor="ctr"/>
                </a:tc>
                <a:tc>
                  <a:txBody>
                    <a:bodyPr/>
                    <a:lstStyle/>
                    <a:p>
                      <a:pPr algn="r"/>
                      <a:r>
                        <a:rPr lang="cs-CZ" dirty="0"/>
                        <a:t>10,045</a:t>
                      </a:r>
                    </a:p>
                  </a:txBody>
                  <a:tcPr anchor="ctr"/>
                </a:tc>
                <a:tc>
                  <a:txBody>
                    <a:bodyPr/>
                    <a:lstStyle/>
                    <a:p>
                      <a:pPr algn="r"/>
                      <a:r>
                        <a:rPr lang="fi-FI" b="1" dirty="0"/>
                        <a:t>34,572</a:t>
                      </a:r>
                      <a:endParaRPr lang="fi-FI" dirty="0"/>
                    </a:p>
                  </a:txBody>
                  <a:tcPr anchor="ctr"/>
                </a:tc>
                <a:tc>
                  <a:txBody>
                    <a:bodyPr/>
                    <a:lstStyle/>
                    <a:p>
                      <a:pPr algn="r"/>
                      <a:r>
                        <a:rPr lang="mr-IN" dirty="0"/>
                        <a:t>+</a:t>
                      </a:r>
                      <a:r>
                        <a:rPr lang="en-US" dirty="0"/>
                        <a:t>14,482</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 y="3886200"/>
            <a:ext cx="8382000" cy="584775"/>
          </a:xfrm>
          <a:prstGeom prst="rect">
            <a:avLst/>
          </a:prstGeom>
          <a:noFill/>
        </p:spPr>
        <p:txBody>
          <a:bodyPr wrap="square" rtlCol="0">
            <a:spAutoFit/>
          </a:bodyPr>
          <a:lstStyle/>
          <a:p>
            <a:r>
              <a:rPr lang="en-US" sz="3200" dirty="0"/>
              <a:t>US Bilateral Surpluses, Largest</a:t>
            </a:r>
          </a:p>
        </p:txBody>
      </p:sp>
      <p:graphicFrame>
        <p:nvGraphicFramePr>
          <p:cNvPr id="12" name="Content Placeholder 5">
            <a:extLst>
              <a:ext uri="{FF2B5EF4-FFF2-40B4-BE49-F238E27FC236}">
                <a16:creationId xmlns:a16="http://schemas.microsoft.com/office/drawing/2014/main" id="{8A86FD6D-42CF-A94D-A64D-3E94FB4473AD}"/>
              </a:ext>
            </a:extLst>
          </p:cNvPr>
          <p:cNvGraphicFramePr>
            <a:graphicFrameLocks noGrp="1"/>
          </p:cNvGraphicFramePr>
          <p:nvPr>
            <p:ph idx="1"/>
            <p:extLst>
              <p:ext uri="{D42A27DB-BD31-4B8C-83A1-F6EECF244321}">
                <p14:modId xmlns:p14="http://schemas.microsoft.com/office/powerpoint/2010/main" val="4220823479"/>
              </p:ext>
            </p:extLst>
          </p:nvPr>
        </p:nvGraphicFramePr>
        <p:xfrm>
          <a:off x="457200" y="1600200"/>
          <a:ext cx="822960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Country</a:t>
                      </a:r>
                    </a:p>
                  </a:txBody>
                  <a:tcPr/>
                </a:tc>
                <a:tc>
                  <a:txBody>
                    <a:bodyPr/>
                    <a:lstStyle/>
                    <a:p>
                      <a:pPr algn="r"/>
                      <a:r>
                        <a:rPr lang="en-US" dirty="0"/>
                        <a:t>Exports</a:t>
                      </a:r>
                    </a:p>
                  </a:txBody>
                  <a:tcPr/>
                </a:tc>
                <a:tc>
                  <a:txBody>
                    <a:bodyPr/>
                    <a:lstStyle/>
                    <a:p>
                      <a:pPr algn="r"/>
                      <a:r>
                        <a:rPr lang="en-US" dirty="0"/>
                        <a:t>Imports</a:t>
                      </a:r>
                    </a:p>
                  </a:txBody>
                  <a:tcPr/>
                </a:tc>
                <a:tc>
                  <a:txBody>
                    <a:bodyPr/>
                    <a:lstStyle/>
                    <a:p>
                      <a:pPr algn="r"/>
                      <a:r>
                        <a:rPr lang="en-US" dirty="0"/>
                        <a:t>Total</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China</a:t>
                      </a:r>
                    </a:p>
                  </a:txBody>
                  <a:tcPr/>
                </a:tc>
                <a:tc>
                  <a:txBody>
                    <a:bodyPr/>
                    <a:lstStyle/>
                    <a:p>
                      <a:pPr algn="r"/>
                      <a:r>
                        <a:rPr lang="fi-FI" dirty="0"/>
                        <a:t>129,894</a:t>
                      </a:r>
                    </a:p>
                  </a:txBody>
                  <a:tcPr anchor="ctr"/>
                </a:tc>
                <a:tc>
                  <a:txBody>
                    <a:bodyPr/>
                    <a:lstStyle/>
                    <a:p>
                      <a:pPr algn="r"/>
                      <a:r>
                        <a:rPr lang="is-IS" dirty="0"/>
                        <a:t>505,470</a:t>
                      </a:r>
                    </a:p>
                  </a:txBody>
                  <a:tcPr anchor="ctr"/>
                </a:tc>
                <a:tc>
                  <a:txBody>
                    <a:bodyPr/>
                    <a:lstStyle/>
                    <a:p>
                      <a:pPr algn="r"/>
                      <a:r>
                        <a:rPr lang="is-IS" b="1" dirty="0"/>
                        <a:t>635,364</a:t>
                      </a:r>
                      <a:endParaRPr lang="is-IS" dirty="0"/>
                    </a:p>
                  </a:txBody>
                  <a:tcPr anchor="ctr"/>
                </a:tc>
                <a:tc>
                  <a:txBody>
                    <a:bodyPr/>
                    <a:lstStyle/>
                    <a:p>
                      <a:pPr algn="r"/>
                      <a:r>
                        <a:rPr lang="mr-IN" dirty="0"/>
                        <a:t>-</a:t>
                      </a:r>
                      <a:r>
                        <a:rPr lang="en-US" dirty="0"/>
                        <a:t>375,576</a:t>
                      </a:r>
                      <a:endParaRPr lang="mr-IN" dirty="0"/>
                    </a:p>
                  </a:txBody>
                  <a:tcPr anchor="ctr"/>
                </a:tc>
                <a:extLst>
                  <a:ext uri="{0D108BD9-81ED-4DB2-BD59-A6C34878D82A}">
                    <a16:rowId xmlns:a16="http://schemas.microsoft.com/office/drawing/2014/main" val="10001"/>
                  </a:ext>
                </a:extLst>
              </a:tr>
              <a:tr h="370840">
                <a:tc>
                  <a:txBody>
                    <a:bodyPr/>
                    <a:lstStyle/>
                    <a:p>
                      <a:r>
                        <a:rPr lang="en-US" dirty="0"/>
                        <a:t>EU</a:t>
                      </a:r>
                    </a:p>
                  </a:txBody>
                  <a:tcPr/>
                </a:tc>
                <a:tc>
                  <a:txBody>
                    <a:bodyPr/>
                    <a:lstStyle/>
                    <a:p>
                      <a:pPr algn="r"/>
                      <a:r>
                        <a:rPr lang="is-IS" dirty="0"/>
                        <a:t>283,269</a:t>
                      </a:r>
                    </a:p>
                  </a:txBody>
                  <a:tcPr anchor="ctr"/>
                </a:tc>
                <a:tc>
                  <a:txBody>
                    <a:bodyPr/>
                    <a:lstStyle/>
                    <a:p>
                      <a:pPr algn="r"/>
                      <a:r>
                        <a:rPr lang="is-IS" dirty="0"/>
                        <a:t>434,633</a:t>
                      </a:r>
                    </a:p>
                  </a:txBody>
                  <a:tcPr anchor="ctr"/>
                </a:tc>
                <a:tc>
                  <a:txBody>
                    <a:bodyPr/>
                    <a:lstStyle/>
                    <a:p>
                      <a:pPr algn="r"/>
                      <a:r>
                        <a:rPr lang="fi-FI" b="1" dirty="0"/>
                        <a:t>717,902</a:t>
                      </a:r>
                      <a:endParaRPr lang="fi-FI" dirty="0"/>
                    </a:p>
                  </a:txBody>
                  <a:tcPr anchor="ctr"/>
                </a:tc>
                <a:tc>
                  <a:txBody>
                    <a:bodyPr/>
                    <a:lstStyle/>
                    <a:p>
                      <a:pPr algn="r"/>
                      <a:r>
                        <a:rPr lang="mr-IN" dirty="0"/>
                        <a:t>-</a:t>
                      </a:r>
                      <a:r>
                        <a:rPr lang="en-US" dirty="0"/>
                        <a:t>151,363</a:t>
                      </a:r>
                      <a:endParaRPr lang="mr-IN" dirty="0"/>
                    </a:p>
                  </a:txBody>
                  <a:tcPr anchor="ctr"/>
                </a:tc>
                <a:extLst>
                  <a:ext uri="{0D108BD9-81ED-4DB2-BD59-A6C34878D82A}">
                    <a16:rowId xmlns:a16="http://schemas.microsoft.com/office/drawing/2014/main" val="10002"/>
                  </a:ext>
                </a:extLst>
              </a:tr>
              <a:tr h="370840">
                <a:tc>
                  <a:txBody>
                    <a:bodyPr/>
                    <a:lstStyle/>
                    <a:p>
                      <a:r>
                        <a:rPr lang="en-US" dirty="0"/>
                        <a:t>Mexico</a:t>
                      </a:r>
                    </a:p>
                  </a:txBody>
                  <a:tcPr/>
                </a:tc>
                <a:tc>
                  <a:txBody>
                    <a:bodyPr/>
                    <a:lstStyle/>
                    <a:p>
                      <a:pPr algn="r"/>
                      <a:r>
                        <a:rPr lang="fi-FI" dirty="0"/>
                        <a:t>243,314</a:t>
                      </a:r>
                    </a:p>
                  </a:txBody>
                  <a:tcPr anchor="ctr"/>
                </a:tc>
                <a:tc>
                  <a:txBody>
                    <a:bodyPr/>
                    <a:lstStyle/>
                    <a:p>
                      <a:pPr algn="r"/>
                      <a:r>
                        <a:rPr lang="cs-CZ" dirty="0"/>
                        <a:t>314,267</a:t>
                      </a:r>
                    </a:p>
                  </a:txBody>
                  <a:tcPr anchor="ctr"/>
                </a:tc>
                <a:tc>
                  <a:txBody>
                    <a:bodyPr/>
                    <a:lstStyle/>
                    <a:p>
                      <a:pPr algn="r"/>
                      <a:r>
                        <a:rPr lang="is-IS" b="1" dirty="0"/>
                        <a:t>557,581</a:t>
                      </a:r>
                      <a:endParaRPr lang="is-IS" dirty="0"/>
                    </a:p>
                  </a:txBody>
                  <a:tcPr anchor="ctr"/>
                </a:tc>
                <a:tc>
                  <a:txBody>
                    <a:bodyPr/>
                    <a:lstStyle/>
                    <a:p>
                      <a:pPr algn="r"/>
                      <a:r>
                        <a:rPr lang="mr-IN" dirty="0"/>
                        <a:t>-</a:t>
                      </a:r>
                      <a:r>
                        <a:rPr lang="en-US" dirty="0"/>
                        <a:t>70,953</a:t>
                      </a:r>
                      <a:endParaRPr lang="mr-IN" dirty="0"/>
                    </a:p>
                  </a:txBody>
                  <a:tcPr anchor="ctr"/>
                </a:tc>
                <a:extLst>
                  <a:ext uri="{0D108BD9-81ED-4DB2-BD59-A6C34878D82A}">
                    <a16:rowId xmlns:a16="http://schemas.microsoft.com/office/drawing/2014/main" val="10003"/>
                  </a:ext>
                </a:extLst>
              </a:tr>
              <a:tr h="370840">
                <a:tc>
                  <a:txBody>
                    <a:bodyPr/>
                    <a:lstStyle/>
                    <a:p>
                      <a:r>
                        <a:rPr lang="en-US" dirty="0"/>
                        <a:t>Japan</a:t>
                      </a:r>
                    </a:p>
                  </a:txBody>
                  <a:tcPr/>
                </a:tc>
                <a:tc>
                  <a:txBody>
                    <a:bodyPr/>
                    <a:lstStyle/>
                    <a:p>
                      <a:pPr algn="r"/>
                      <a:r>
                        <a:rPr lang="is-IS" dirty="0"/>
                        <a:t>67,605</a:t>
                      </a:r>
                    </a:p>
                  </a:txBody>
                  <a:tcPr anchor="ctr"/>
                </a:tc>
                <a:tc>
                  <a:txBody>
                    <a:bodyPr/>
                    <a:lstStyle/>
                    <a:p>
                      <a:pPr algn="r"/>
                      <a:r>
                        <a:rPr lang="is-IS" dirty="0"/>
                        <a:t>136,481</a:t>
                      </a:r>
                    </a:p>
                  </a:txBody>
                  <a:tcPr anchor="ctr"/>
                </a:tc>
                <a:tc>
                  <a:txBody>
                    <a:bodyPr/>
                    <a:lstStyle/>
                    <a:p>
                      <a:pPr algn="r"/>
                      <a:r>
                        <a:rPr lang="is-IS" b="1" dirty="0"/>
                        <a:t>204,086</a:t>
                      </a:r>
                      <a:endParaRPr lang="is-IS" dirty="0"/>
                    </a:p>
                  </a:txBody>
                  <a:tcPr anchor="ctr"/>
                </a:tc>
                <a:tc>
                  <a:txBody>
                    <a:bodyPr/>
                    <a:lstStyle/>
                    <a:p>
                      <a:pPr algn="r"/>
                      <a:r>
                        <a:rPr lang="mr-IN" dirty="0"/>
                        <a:t>-68,</a:t>
                      </a:r>
                      <a:r>
                        <a:rPr lang="en-US" dirty="0"/>
                        <a:t>876</a:t>
                      </a:r>
                      <a:endParaRPr lang="mr-IN" dirty="0"/>
                    </a:p>
                  </a:txBody>
                  <a:tcPr anchor="ctr"/>
                </a:tc>
                <a:extLst>
                  <a:ext uri="{0D108BD9-81ED-4DB2-BD59-A6C34878D82A}">
                    <a16:rowId xmlns:a16="http://schemas.microsoft.com/office/drawing/2014/main" val="10005"/>
                  </a:ext>
                </a:extLst>
              </a:tr>
              <a:tr h="370840">
                <a:tc>
                  <a:txBody>
                    <a:bodyPr/>
                    <a:lstStyle/>
                    <a:p>
                      <a:r>
                        <a:rPr lang="en-US" dirty="0"/>
                        <a:t>Germany</a:t>
                      </a:r>
                    </a:p>
                  </a:txBody>
                  <a:tcPr/>
                </a:tc>
                <a:tc>
                  <a:txBody>
                    <a:bodyPr/>
                    <a:lstStyle/>
                    <a:p>
                      <a:pPr algn="r"/>
                      <a:r>
                        <a:rPr lang="cs-CZ" dirty="0"/>
                        <a:t>53,897</a:t>
                      </a:r>
                    </a:p>
                  </a:txBody>
                  <a:tcPr anchor="ctr"/>
                </a:tc>
                <a:tc>
                  <a:txBody>
                    <a:bodyPr/>
                    <a:lstStyle/>
                    <a:p>
                      <a:pPr algn="r"/>
                      <a:r>
                        <a:rPr lang="is-IS" dirty="0"/>
                        <a:t>117,575</a:t>
                      </a:r>
                    </a:p>
                  </a:txBody>
                  <a:tcPr anchor="ctr"/>
                </a:tc>
                <a:tc>
                  <a:txBody>
                    <a:bodyPr/>
                    <a:lstStyle/>
                    <a:p>
                      <a:pPr algn="r"/>
                      <a:r>
                        <a:rPr lang="is-IS" b="1" dirty="0"/>
                        <a:t>171,472</a:t>
                      </a:r>
                      <a:endParaRPr lang="is-IS" dirty="0"/>
                    </a:p>
                  </a:txBody>
                  <a:tcPr anchor="ctr"/>
                </a:tc>
                <a:tc>
                  <a:txBody>
                    <a:bodyPr/>
                    <a:lstStyle/>
                    <a:p>
                      <a:pPr algn="r"/>
                      <a:r>
                        <a:rPr lang="mr-IN" dirty="0"/>
                        <a:t>-</a:t>
                      </a:r>
                      <a:r>
                        <a:rPr lang="en-US" dirty="0"/>
                        <a:t>63,678</a:t>
                      </a:r>
                      <a:endParaRPr lang="mr-IN" dirty="0"/>
                    </a:p>
                  </a:txBody>
                  <a:tcPr anchor="ctr"/>
                </a:tc>
                <a:extLst>
                  <a:ext uri="{0D108BD9-81ED-4DB2-BD59-A6C34878D82A}">
                    <a16:rowId xmlns:a16="http://schemas.microsoft.com/office/drawing/2014/main" val="2034306057"/>
                  </a:ext>
                </a:extLst>
              </a:tr>
            </a:tbl>
          </a:graphicData>
        </a:graphic>
      </p:graphicFrame>
    </p:spTree>
    <p:extLst>
      <p:ext uri="{BB962C8B-B14F-4D97-AF65-F5344CB8AC3E}">
        <p14:creationId xmlns:p14="http://schemas.microsoft.com/office/powerpoint/2010/main" val="270993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7343879"/>
              </p:ext>
            </p:extLst>
          </p:nvPr>
        </p:nvGraphicFramePr>
        <p:xfrm>
          <a:off x="2667000" y="1600200"/>
          <a:ext cx="329184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370840">
                <a:tc>
                  <a:txBody>
                    <a:bodyPr/>
                    <a:lstStyle/>
                    <a:p>
                      <a:r>
                        <a:rPr lang="en-US" dirty="0"/>
                        <a:t>Country</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US</a:t>
                      </a:r>
                    </a:p>
                  </a:txBody>
                  <a:tcPr/>
                </a:tc>
                <a:tc>
                  <a:txBody>
                    <a:bodyPr/>
                    <a:lstStyle/>
                    <a:p>
                      <a:pPr algn="r"/>
                      <a:r>
                        <a:rPr lang="mr-IN" dirty="0"/>
                        <a:t>-</a:t>
                      </a:r>
                      <a:r>
                        <a:rPr lang="en-US" dirty="0"/>
                        <a:t>466.2</a:t>
                      </a:r>
                      <a:endParaRPr lang="mr-IN" dirty="0"/>
                    </a:p>
                  </a:txBody>
                  <a:tcPr anchor="ctr"/>
                </a:tc>
                <a:extLst>
                  <a:ext uri="{0D108BD9-81ED-4DB2-BD59-A6C34878D82A}">
                    <a16:rowId xmlns:a16="http://schemas.microsoft.com/office/drawing/2014/main" val="10001"/>
                  </a:ext>
                </a:extLst>
              </a:tr>
              <a:tr h="370840">
                <a:tc>
                  <a:txBody>
                    <a:bodyPr/>
                    <a:lstStyle/>
                    <a:p>
                      <a:r>
                        <a:rPr lang="en-US" dirty="0"/>
                        <a:t>UK</a:t>
                      </a:r>
                    </a:p>
                  </a:txBody>
                  <a:tcPr/>
                </a:tc>
                <a:tc>
                  <a:txBody>
                    <a:bodyPr/>
                    <a:lstStyle/>
                    <a:p>
                      <a:pPr algn="r"/>
                      <a:r>
                        <a:rPr lang="mr-IN" dirty="0"/>
                        <a:t>-</a:t>
                      </a:r>
                      <a:r>
                        <a:rPr lang="en-US" dirty="0"/>
                        <a:t>106.7</a:t>
                      </a:r>
                      <a:endParaRPr lang="mr-IN" dirty="0"/>
                    </a:p>
                  </a:txBody>
                  <a:tcPr anchor="ctr"/>
                </a:tc>
                <a:extLst>
                  <a:ext uri="{0D108BD9-81ED-4DB2-BD59-A6C34878D82A}">
                    <a16:rowId xmlns:a16="http://schemas.microsoft.com/office/drawing/2014/main" val="10002"/>
                  </a:ext>
                </a:extLst>
              </a:tr>
              <a:tr h="370840">
                <a:tc>
                  <a:txBody>
                    <a:bodyPr/>
                    <a:lstStyle/>
                    <a:p>
                      <a:r>
                        <a:rPr lang="en-US" dirty="0"/>
                        <a:t>India</a:t>
                      </a:r>
                    </a:p>
                  </a:txBody>
                  <a:tcPr/>
                </a:tc>
                <a:tc>
                  <a:txBody>
                    <a:bodyPr/>
                    <a:lstStyle/>
                    <a:p>
                      <a:pPr algn="r"/>
                      <a:r>
                        <a:rPr lang="mr-IN" dirty="0"/>
                        <a:t>-</a:t>
                      </a:r>
                      <a:r>
                        <a:rPr lang="en-US" dirty="0"/>
                        <a:t>51.2</a:t>
                      </a:r>
                      <a:endParaRPr lang="mr-IN" dirty="0"/>
                    </a:p>
                  </a:txBody>
                  <a:tcPr anchor="ctr"/>
                </a:tc>
                <a:extLst>
                  <a:ext uri="{0D108BD9-81ED-4DB2-BD59-A6C34878D82A}">
                    <a16:rowId xmlns:a16="http://schemas.microsoft.com/office/drawing/2014/main" val="10003"/>
                  </a:ext>
                </a:extLst>
              </a:tr>
              <a:tr h="370840">
                <a:tc>
                  <a:txBody>
                    <a:bodyPr/>
                    <a:lstStyle/>
                    <a:p>
                      <a:r>
                        <a:rPr lang="en-US" dirty="0"/>
                        <a:t>Canada</a:t>
                      </a:r>
                    </a:p>
                  </a:txBody>
                  <a:tcPr/>
                </a:tc>
                <a:tc>
                  <a:txBody>
                    <a:bodyPr/>
                    <a:lstStyle/>
                    <a:p>
                      <a:pPr algn="r"/>
                      <a:r>
                        <a:rPr lang="mr-IN" dirty="0"/>
                        <a:t>-</a:t>
                      </a:r>
                      <a:r>
                        <a:rPr lang="en-US" dirty="0"/>
                        <a:t>49.3</a:t>
                      </a:r>
                      <a:endParaRPr lang="mr-IN" dirty="0"/>
                    </a:p>
                  </a:txBody>
                  <a:tcPr anchor="ctr"/>
                </a:tc>
                <a:extLst>
                  <a:ext uri="{0D108BD9-81ED-4DB2-BD59-A6C34878D82A}">
                    <a16:rowId xmlns:a16="http://schemas.microsoft.com/office/drawing/2014/main" val="10004"/>
                  </a:ext>
                </a:extLst>
              </a:tr>
              <a:tr h="370840">
                <a:tc>
                  <a:txBody>
                    <a:bodyPr/>
                    <a:lstStyle/>
                    <a:p>
                      <a:r>
                        <a:rPr lang="en-US" dirty="0"/>
                        <a:t>Turkey</a:t>
                      </a:r>
                    </a:p>
                  </a:txBody>
                  <a:tcPr/>
                </a:tc>
                <a:tc>
                  <a:txBody>
                    <a:bodyPr/>
                    <a:lstStyle/>
                    <a:p>
                      <a:pPr algn="r"/>
                      <a:r>
                        <a:rPr lang="mr-IN" dirty="0"/>
                        <a:t>-</a:t>
                      </a:r>
                      <a:r>
                        <a:rPr lang="en-US" dirty="0"/>
                        <a:t>47.1</a:t>
                      </a:r>
                      <a:endParaRPr lang="mr-IN" dirty="0"/>
                    </a:p>
                  </a:txBody>
                  <a:tcPr anchor="ct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
        <p:nvSpPr>
          <p:cNvPr id="7" name="TextBox 6"/>
          <p:cNvSpPr txBox="1"/>
          <p:nvPr/>
        </p:nvSpPr>
        <p:spPr>
          <a:xfrm>
            <a:off x="228600" y="8021"/>
            <a:ext cx="8382000" cy="584775"/>
          </a:xfrm>
          <a:prstGeom prst="rect">
            <a:avLst/>
          </a:prstGeom>
          <a:noFill/>
        </p:spPr>
        <p:txBody>
          <a:bodyPr wrap="square" rtlCol="0">
            <a:spAutoFit/>
          </a:bodyPr>
          <a:lstStyle/>
          <a:p>
            <a:r>
              <a:rPr lang="en-US" sz="3200" dirty="0"/>
              <a:t>Country balances overall (not bilateral) $</a:t>
            </a:r>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Current account balances, 2017, $ billions </a:t>
            </a:r>
          </a:p>
        </p:txBody>
      </p:sp>
      <p:sp>
        <p:nvSpPr>
          <p:cNvPr id="9" name="TextBox 8"/>
          <p:cNvSpPr txBox="1"/>
          <p:nvPr/>
        </p:nvSpPr>
        <p:spPr>
          <a:xfrm>
            <a:off x="2286000" y="1066800"/>
            <a:ext cx="3276600" cy="584775"/>
          </a:xfrm>
          <a:prstGeom prst="rect">
            <a:avLst/>
          </a:prstGeom>
          <a:noFill/>
        </p:spPr>
        <p:txBody>
          <a:bodyPr wrap="square" rtlCol="0">
            <a:spAutoFit/>
          </a:bodyPr>
          <a:lstStyle/>
          <a:p>
            <a:r>
              <a:rPr lang="en-US" sz="3200" dirty="0"/>
              <a:t>Deficits, Largest</a:t>
            </a:r>
          </a:p>
        </p:txBody>
      </p:sp>
      <p:graphicFrame>
        <p:nvGraphicFramePr>
          <p:cNvPr id="10" name="Content Placeholder 5"/>
          <p:cNvGraphicFramePr>
            <a:graphicFrameLocks/>
          </p:cNvGraphicFramePr>
          <p:nvPr>
            <p:extLst>
              <p:ext uri="{D42A27DB-BD31-4B8C-83A1-F6EECF244321}">
                <p14:modId xmlns:p14="http://schemas.microsoft.com/office/powerpoint/2010/main" val="1299105067"/>
              </p:ext>
            </p:extLst>
          </p:nvPr>
        </p:nvGraphicFramePr>
        <p:xfrm>
          <a:off x="2667000" y="4419600"/>
          <a:ext cx="3291840" cy="2225040"/>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370840">
                <a:tc>
                  <a:txBody>
                    <a:bodyPr/>
                    <a:lstStyle/>
                    <a:p>
                      <a:r>
                        <a:rPr lang="en-US" dirty="0"/>
                        <a:t>Country</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EU</a:t>
                      </a:r>
                    </a:p>
                  </a:txBody>
                  <a:tcPr/>
                </a:tc>
                <a:tc>
                  <a:txBody>
                    <a:bodyPr/>
                    <a:lstStyle/>
                    <a:p>
                      <a:pPr algn="r"/>
                      <a:r>
                        <a:rPr lang="is-IS" dirty="0"/>
                        <a:t>+404.9</a:t>
                      </a:r>
                    </a:p>
                  </a:txBody>
                  <a:tcPr anchor="ctr"/>
                </a:tc>
                <a:extLst>
                  <a:ext uri="{0D108BD9-81ED-4DB2-BD59-A6C34878D82A}">
                    <a16:rowId xmlns:a16="http://schemas.microsoft.com/office/drawing/2014/main" val="10001"/>
                  </a:ext>
                </a:extLst>
              </a:tr>
              <a:tr h="370840">
                <a:tc>
                  <a:txBody>
                    <a:bodyPr/>
                    <a:lstStyle/>
                    <a:p>
                      <a:r>
                        <a:rPr lang="en-US" dirty="0"/>
                        <a:t>Germany</a:t>
                      </a:r>
                    </a:p>
                  </a:txBody>
                  <a:tcPr/>
                </a:tc>
                <a:tc>
                  <a:txBody>
                    <a:bodyPr/>
                    <a:lstStyle/>
                    <a:p>
                      <a:pPr algn="r"/>
                      <a:r>
                        <a:rPr lang="is-IS" dirty="0"/>
                        <a:t>+296.6</a:t>
                      </a:r>
                    </a:p>
                  </a:txBody>
                  <a:tcPr anchor="ctr"/>
                </a:tc>
                <a:extLst>
                  <a:ext uri="{0D108BD9-81ED-4DB2-BD59-A6C34878D82A}">
                    <a16:rowId xmlns:a16="http://schemas.microsoft.com/office/drawing/2014/main" val="10002"/>
                  </a:ext>
                </a:extLst>
              </a:tr>
              <a:tr h="370840">
                <a:tc>
                  <a:txBody>
                    <a:bodyPr/>
                    <a:lstStyle/>
                    <a:p>
                      <a:r>
                        <a:rPr lang="en-US" dirty="0"/>
                        <a:t>Japan </a:t>
                      </a:r>
                    </a:p>
                  </a:txBody>
                  <a:tcPr/>
                </a:tc>
                <a:tc>
                  <a:txBody>
                    <a:bodyPr/>
                    <a:lstStyle/>
                    <a:p>
                      <a:pPr algn="r"/>
                      <a:r>
                        <a:rPr lang="fi-FI" dirty="0"/>
                        <a:t>+195.4</a:t>
                      </a:r>
                    </a:p>
                  </a:txBody>
                  <a:tcPr anchor="ctr"/>
                </a:tc>
                <a:extLst>
                  <a:ext uri="{0D108BD9-81ED-4DB2-BD59-A6C34878D82A}">
                    <a16:rowId xmlns:a16="http://schemas.microsoft.com/office/drawing/2014/main" val="10003"/>
                  </a:ext>
                </a:extLst>
              </a:tr>
              <a:tr h="370840">
                <a:tc>
                  <a:txBody>
                    <a:bodyPr/>
                    <a:lstStyle/>
                    <a:p>
                      <a:r>
                        <a:rPr lang="en-US" dirty="0"/>
                        <a:t>China</a:t>
                      </a:r>
                    </a:p>
                  </a:txBody>
                  <a:tcPr/>
                </a:tc>
                <a:tc>
                  <a:txBody>
                    <a:bodyPr/>
                    <a:lstStyle/>
                    <a:p>
                      <a:pPr algn="r"/>
                      <a:r>
                        <a:rPr lang="mr-IN" dirty="0"/>
                        <a:t>+</a:t>
                      </a:r>
                      <a:r>
                        <a:rPr lang="en-US" dirty="0"/>
                        <a:t>164.9</a:t>
                      </a:r>
                      <a:endParaRPr lang="mr-IN" dirty="0"/>
                    </a:p>
                  </a:txBody>
                  <a:tcPr anchor="ctr"/>
                </a:tc>
                <a:extLst>
                  <a:ext uri="{0D108BD9-81ED-4DB2-BD59-A6C34878D82A}">
                    <a16:rowId xmlns:a16="http://schemas.microsoft.com/office/drawing/2014/main" val="10004"/>
                  </a:ext>
                </a:extLst>
              </a:tr>
              <a:tr h="370840">
                <a:tc>
                  <a:txBody>
                    <a:bodyPr/>
                    <a:lstStyle/>
                    <a:p>
                      <a:r>
                        <a:rPr lang="en-US" dirty="0"/>
                        <a:t>Netherlands</a:t>
                      </a:r>
                    </a:p>
                  </a:txBody>
                  <a:tcPr/>
                </a:tc>
                <a:tc>
                  <a:txBody>
                    <a:bodyPr/>
                    <a:lstStyle/>
                    <a:p>
                      <a:pPr algn="r"/>
                      <a:r>
                        <a:rPr lang="mr-IN" dirty="0"/>
                        <a:t>+</a:t>
                      </a:r>
                      <a:r>
                        <a:rPr lang="en-US" dirty="0"/>
                        <a:t>80.9</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0" y="3886200"/>
            <a:ext cx="3733800" cy="584775"/>
          </a:xfrm>
          <a:prstGeom prst="rect">
            <a:avLst/>
          </a:prstGeom>
          <a:noFill/>
        </p:spPr>
        <p:txBody>
          <a:bodyPr wrap="square" rtlCol="0">
            <a:spAutoFit/>
          </a:bodyPr>
          <a:lstStyle/>
          <a:p>
            <a:r>
              <a:rPr lang="en-US" sz="3200" dirty="0"/>
              <a:t>Surpluses, Largest</a:t>
            </a:r>
          </a:p>
        </p:txBody>
      </p:sp>
    </p:spTree>
    <p:extLst>
      <p:ext uri="{BB962C8B-B14F-4D97-AF65-F5344CB8AC3E}">
        <p14:creationId xmlns:p14="http://schemas.microsoft.com/office/powerpoint/2010/main" val="203976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7471292"/>
              </p:ext>
            </p:extLst>
          </p:nvPr>
        </p:nvGraphicFramePr>
        <p:xfrm>
          <a:off x="2667000" y="1600200"/>
          <a:ext cx="4343400" cy="222504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70840">
                <a:tc>
                  <a:txBody>
                    <a:bodyPr/>
                    <a:lstStyle/>
                    <a:p>
                      <a:r>
                        <a:rPr lang="en-US" dirty="0"/>
                        <a:t>Country</a:t>
                      </a:r>
                    </a:p>
                  </a:txBody>
                  <a:tcPr/>
                </a:tc>
                <a:tc>
                  <a:txBody>
                    <a:bodyPr/>
                    <a:lstStyle/>
                    <a:p>
                      <a:pPr algn="r"/>
                      <a:r>
                        <a:rPr lang="en-US" dirty="0"/>
                        <a:t>Rank</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Bhutan</a:t>
                      </a:r>
                    </a:p>
                  </a:txBody>
                  <a:tcPr/>
                </a:tc>
                <a:tc>
                  <a:txBody>
                    <a:bodyPr/>
                    <a:lstStyle/>
                    <a:p>
                      <a:pPr algn="r"/>
                      <a:r>
                        <a:rPr lang="en-US" dirty="0"/>
                        <a:t>1</a:t>
                      </a:r>
                      <a:endParaRPr lang="mr-IN" dirty="0"/>
                    </a:p>
                  </a:txBody>
                  <a:tcPr anchor="ctr"/>
                </a:tc>
                <a:tc>
                  <a:txBody>
                    <a:bodyPr/>
                    <a:lstStyle/>
                    <a:p>
                      <a:pPr algn="r"/>
                      <a:r>
                        <a:rPr lang="mr-IN" dirty="0"/>
                        <a:t>-</a:t>
                      </a:r>
                      <a:r>
                        <a:rPr lang="en-US" dirty="0"/>
                        <a:t>27.7</a:t>
                      </a:r>
                      <a:endParaRPr lang="mr-IN" dirty="0"/>
                    </a:p>
                  </a:txBody>
                  <a:tcPr anchor="ctr"/>
                </a:tc>
                <a:extLst>
                  <a:ext uri="{0D108BD9-81ED-4DB2-BD59-A6C34878D82A}">
                    <a16:rowId xmlns:a16="http://schemas.microsoft.com/office/drawing/2014/main" val="10001"/>
                  </a:ext>
                </a:extLst>
              </a:tr>
              <a:tr h="370840">
                <a:tc>
                  <a:txBody>
                    <a:bodyPr/>
                    <a:lstStyle/>
                    <a:p>
                      <a:r>
                        <a:rPr lang="en-US" dirty="0"/>
                        <a:t>UK</a:t>
                      </a:r>
                    </a:p>
                  </a:txBody>
                  <a:tcPr/>
                </a:tc>
                <a:tc>
                  <a:txBody>
                    <a:bodyPr/>
                    <a:lstStyle/>
                    <a:p>
                      <a:pPr algn="r"/>
                      <a:r>
                        <a:rPr lang="en-US" dirty="0"/>
                        <a:t>14</a:t>
                      </a:r>
                      <a:endParaRPr lang="mr-IN" dirty="0"/>
                    </a:p>
                  </a:txBody>
                  <a:tcPr anchor="ctr"/>
                </a:tc>
                <a:tc>
                  <a:txBody>
                    <a:bodyPr/>
                    <a:lstStyle/>
                    <a:p>
                      <a:pPr algn="r"/>
                      <a:r>
                        <a:rPr lang="mr-IN" dirty="0"/>
                        <a:t>-</a:t>
                      </a:r>
                      <a:r>
                        <a:rPr lang="en-US" dirty="0"/>
                        <a:t>4.4</a:t>
                      </a:r>
                      <a:endParaRPr lang="mr-IN" dirty="0"/>
                    </a:p>
                  </a:txBody>
                  <a:tcPr anchor="ctr"/>
                </a:tc>
                <a:extLst>
                  <a:ext uri="{0D108BD9-81ED-4DB2-BD59-A6C34878D82A}">
                    <a16:rowId xmlns:a16="http://schemas.microsoft.com/office/drawing/2014/main" val="10002"/>
                  </a:ext>
                </a:extLst>
              </a:tr>
              <a:tr h="370840">
                <a:tc>
                  <a:txBody>
                    <a:bodyPr/>
                    <a:lstStyle/>
                    <a:p>
                      <a:r>
                        <a:rPr lang="en-US" dirty="0"/>
                        <a:t>Canada</a:t>
                      </a:r>
                    </a:p>
                  </a:txBody>
                  <a:tcPr/>
                </a:tc>
                <a:tc>
                  <a:txBody>
                    <a:bodyPr/>
                    <a:lstStyle/>
                    <a:p>
                      <a:pPr algn="r"/>
                      <a:r>
                        <a:rPr lang="en-US" dirty="0"/>
                        <a:t>23</a:t>
                      </a:r>
                      <a:endParaRPr lang="mr-IN" dirty="0"/>
                    </a:p>
                  </a:txBody>
                  <a:tcPr anchor="ctr"/>
                </a:tc>
                <a:tc>
                  <a:txBody>
                    <a:bodyPr/>
                    <a:lstStyle/>
                    <a:p>
                      <a:pPr algn="r"/>
                      <a:r>
                        <a:rPr lang="mr-IN" dirty="0"/>
                        <a:t>-</a:t>
                      </a:r>
                      <a:r>
                        <a:rPr lang="en-US" dirty="0"/>
                        <a:t>3.3</a:t>
                      </a:r>
                      <a:endParaRPr lang="mr-IN" dirty="0"/>
                    </a:p>
                  </a:txBody>
                  <a:tcPr anchor="ctr"/>
                </a:tc>
                <a:extLst>
                  <a:ext uri="{0D108BD9-81ED-4DB2-BD59-A6C34878D82A}">
                    <a16:rowId xmlns:a16="http://schemas.microsoft.com/office/drawing/2014/main" val="10003"/>
                  </a:ext>
                </a:extLst>
              </a:tr>
              <a:tr h="370840">
                <a:tc>
                  <a:txBody>
                    <a:bodyPr/>
                    <a:lstStyle/>
                    <a:p>
                      <a:r>
                        <a:rPr lang="en-US" dirty="0"/>
                        <a:t>Australia</a:t>
                      </a:r>
                    </a:p>
                  </a:txBody>
                  <a:tcPr/>
                </a:tc>
                <a:tc>
                  <a:txBody>
                    <a:bodyPr/>
                    <a:lstStyle/>
                    <a:p>
                      <a:pPr algn="r"/>
                      <a:r>
                        <a:rPr lang="en-US" dirty="0"/>
                        <a:t>28</a:t>
                      </a:r>
                      <a:endParaRPr lang="mr-IN" dirty="0"/>
                    </a:p>
                  </a:txBody>
                  <a:tcPr anchor="ctr"/>
                </a:tc>
                <a:tc>
                  <a:txBody>
                    <a:bodyPr/>
                    <a:lstStyle/>
                    <a:p>
                      <a:pPr algn="r"/>
                      <a:r>
                        <a:rPr lang="mr-IN" dirty="0"/>
                        <a:t>-</a:t>
                      </a:r>
                      <a:r>
                        <a:rPr lang="en-US" dirty="0"/>
                        <a:t>2.7</a:t>
                      </a:r>
                      <a:endParaRPr lang="mr-IN" dirty="0"/>
                    </a:p>
                  </a:txBody>
                  <a:tcPr anchor="ctr"/>
                </a:tc>
                <a:extLst>
                  <a:ext uri="{0D108BD9-81ED-4DB2-BD59-A6C34878D82A}">
                    <a16:rowId xmlns:a16="http://schemas.microsoft.com/office/drawing/2014/main" val="10004"/>
                  </a:ext>
                </a:extLst>
              </a:tr>
              <a:tr h="370840">
                <a:tc>
                  <a:txBody>
                    <a:bodyPr/>
                    <a:lstStyle/>
                    <a:p>
                      <a:r>
                        <a:rPr lang="en-US" dirty="0"/>
                        <a:t>US</a:t>
                      </a:r>
                    </a:p>
                  </a:txBody>
                  <a:tcPr/>
                </a:tc>
                <a:tc>
                  <a:txBody>
                    <a:bodyPr/>
                    <a:lstStyle/>
                    <a:p>
                      <a:pPr algn="r"/>
                      <a:r>
                        <a:rPr lang="en-US" dirty="0"/>
                        <a:t>31</a:t>
                      </a:r>
                      <a:endParaRPr lang="mr-IN" dirty="0"/>
                    </a:p>
                  </a:txBody>
                  <a:tcPr anchor="ctr"/>
                </a:tc>
                <a:tc>
                  <a:txBody>
                    <a:bodyPr/>
                    <a:lstStyle/>
                    <a:p>
                      <a:pPr algn="r"/>
                      <a:r>
                        <a:rPr lang="mr-IN" dirty="0"/>
                        <a:t>-</a:t>
                      </a:r>
                      <a:r>
                        <a:rPr lang="en-US" dirty="0"/>
                        <a:t>2.6</a:t>
                      </a:r>
                      <a:endParaRPr lang="mr-IN" dirty="0"/>
                    </a:p>
                  </a:txBody>
                  <a:tcPr anchor="ct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
        <p:nvSpPr>
          <p:cNvPr id="7" name="TextBox 6"/>
          <p:cNvSpPr txBox="1"/>
          <p:nvPr/>
        </p:nvSpPr>
        <p:spPr>
          <a:xfrm>
            <a:off x="228600" y="8021"/>
            <a:ext cx="8534400" cy="584775"/>
          </a:xfrm>
          <a:prstGeom prst="rect">
            <a:avLst/>
          </a:prstGeom>
          <a:noFill/>
        </p:spPr>
        <p:txBody>
          <a:bodyPr wrap="square" rtlCol="0">
            <a:spAutoFit/>
          </a:bodyPr>
          <a:lstStyle/>
          <a:p>
            <a:r>
              <a:rPr lang="en-US" sz="3200" dirty="0"/>
              <a:t>Country balances overall (not </a:t>
            </a:r>
            <a:r>
              <a:rPr lang="en-US" sz="3200"/>
              <a:t>bilateral) %GDP</a:t>
            </a:r>
            <a:endParaRPr lang="en-US" sz="3200" dirty="0"/>
          </a:p>
        </p:txBody>
      </p:sp>
      <p:sp>
        <p:nvSpPr>
          <p:cNvPr id="8" name="TextBox 7"/>
          <p:cNvSpPr txBox="1"/>
          <p:nvPr/>
        </p:nvSpPr>
        <p:spPr>
          <a:xfrm>
            <a:off x="457200" y="609600"/>
            <a:ext cx="8382000" cy="461665"/>
          </a:xfrm>
          <a:prstGeom prst="rect">
            <a:avLst/>
          </a:prstGeom>
          <a:noFill/>
        </p:spPr>
        <p:txBody>
          <a:bodyPr wrap="square" rtlCol="0">
            <a:spAutoFit/>
          </a:bodyPr>
          <a:lstStyle/>
          <a:p>
            <a:r>
              <a:rPr lang="en-US" sz="2400" dirty="0"/>
              <a:t>Current account balances, 2016, &amp; rank of 74</a:t>
            </a:r>
          </a:p>
        </p:txBody>
      </p:sp>
      <p:sp>
        <p:nvSpPr>
          <p:cNvPr id="9" name="TextBox 8"/>
          <p:cNvSpPr txBox="1"/>
          <p:nvPr/>
        </p:nvSpPr>
        <p:spPr>
          <a:xfrm>
            <a:off x="2286000" y="1066800"/>
            <a:ext cx="5943600" cy="584775"/>
          </a:xfrm>
          <a:prstGeom prst="rect">
            <a:avLst/>
          </a:prstGeom>
          <a:noFill/>
        </p:spPr>
        <p:txBody>
          <a:bodyPr wrap="square" rtlCol="0">
            <a:spAutoFit/>
          </a:bodyPr>
          <a:lstStyle/>
          <a:p>
            <a:r>
              <a:rPr lang="en-US" sz="3200" dirty="0"/>
              <a:t>Deficits</a:t>
            </a:r>
            <a:r>
              <a:rPr lang="en-US" sz="3200"/>
              <a:t>, Selected Largest</a:t>
            </a:r>
            <a:endParaRPr lang="en-US" sz="3200" dirty="0"/>
          </a:p>
        </p:txBody>
      </p:sp>
      <p:graphicFrame>
        <p:nvGraphicFramePr>
          <p:cNvPr id="10" name="Content Placeholder 5"/>
          <p:cNvGraphicFramePr>
            <a:graphicFrameLocks/>
          </p:cNvGraphicFramePr>
          <p:nvPr>
            <p:extLst>
              <p:ext uri="{D42A27DB-BD31-4B8C-83A1-F6EECF244321}">
                <p14:modId xmlns:p14="http://schemas.microsoft.com/office/powerpoint/2010/main" val="1778436403"/>
              </p:ext>
            </p:extLst>
          </p:nvPr>
        </p:nvGraphicFramePr>
        <p:xfrm>
          <a:off x="2667000" y="4419600"/>
          <a:ext cx="4419600" cy="222504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370840">
                <a:tc>
                  <a:txBody>
                    <a:bodyPr/>
                    <a:lstStyle/>
                    <a:p>
                      <a:r>
                        <a:rPr lang="en-US" dirty="0"/>
                        <a:t>Country</a:t>
                      </a:r>
                    </a:p>
                  </a:txBody>
                  <a:tcPr/>
                </a:tc>
                <a:tc>
                  <a:txBody>
                    <a:bodyPr/>
                    <a:lstStyle/>
                    <a:p>
                      <a:pPr algn="r"/>
                      <a:r>
                        <a:rPr lang="en-US" dirty="0"/>
                        <a:t>Rank</a:t>
                      </a:r>
                    </a:p>
                  </a:txBody>
                  <a:tcPr/>
                </a:tc>
                <a:tc>
                  <a:txBody>
                    <a:bodyPr/>
                    <a:lstStyle/>
                    <a:p>
                      <a:pPr algn="r"/>
                      <a:r>
                        <a:rPr lang="en-US" dirty="0"/>
                        <a:t>Deficit</a:t>
                      </a:r>
                    </a:p>
                  </a:txBody>
                  <a:tcPr/>
                </a:tc>
                <a:extLst>
                  <a:ext uri="{0D108BD9-81ED-4DB2-BD59-A6C34878D82A}">
                    <a16:rowId xmlns:a16="http://schemas.microsoft.com/office/drawing/2014/main" val="10000"/>
                  </a:ext>
                </a:extLst>
              </a:tr>
              <a:tr h="370840">
                <a:tc>
                  <a:txBody>
                    <a:bodyPr/>
                    <a:lstStyle/>
                    <a:p>
                      <a:r>
                        <a:rPr lang="en-US" dirty="0"/>
                        <a:t>Singapore</a:t>
                      </a:r>
                    </a:p>
                  </a:txBody>
                  <a:tcPr/>
                </a:tc>
                <a:tc>
                  <a:txBody>
                    <a:bodyPr/>
                    <a:lstStyle/>
                    <a:p>
                      <a:pPr algn="r"/>
                      <a:r>
                        <a:rPr lang="is-IS" dirty="0"/>
                        <a:t>1</a:t>
                      </a:r>
                    </a:p>
                  </a:txBody>
                  <a:tcPr anchor="ctr"/>
                </a:tc>
                <a:tc>
                  <a:txBody>
                    <a:bodyPr/>
                    <a:lstStyle/>
                    <a:p>
                      <a:pPr algn="r"/>
                      <a:r>
                        <a:rPr lang="is-IS" dirty="0"/>
                        <a:t>+19.0</a:t>
                      </a:r>
                    </a:p>
                  </a:txBody>
                  <a:tcPr anchor="ctr"/>
                </a:tc>
                <a:extLst>
                  <a:ext uri="{0D108BD9-81ED-4DB2-BD59-A6C34878D82A}">
                    <a16:rowId xmlns:a16="http://schemas.microsoft.com/office/drawing/2014/main" val="10001"/>
                  </a:ext>
                </a:extLst>
              </a:tr>
              <a:tr h="370840">
                <a:tc>
                  <a:txBody>
                    <a:bodyPr/>
                    <a:lstStyle/>
                    <a:p>
                      <a:r>
                        <a:rPr lang="en-US" dirty="0"/>
                        <a:t>Switzerland</a:t>
                      </a:r>
                    </a:p>
                  </a:txBody>
                  <a:tcPr/>
                </a:tc>
                <a:tc>
                  <a:txBody>
                    <a:bodyPr/>
                    <a:lstStyle/>
                    <a:p>
                      <a:pPr algn="r"/>
                      <a:r>
                        <a:rPr lang="is-IS" dirty="0"/>
                        <a:t>2</a:t>
                      </a:r>
                    </a:p>
                  </a:txBody>
                  <a:tcPr anchor="ctr"/>
                </a:tc>
                <a:tc>
                  <a:txBody>
                    <a:bodyPr/>
                    <a:lstStyle/>
                    <a:p>
                      <a:pPr algn="r"/>
                      <a:r>
                        <a:rPr lang="is-IS" dirty="0"/>
                        <a:t>+10.7</a:t>
                      </a:r>
                    </a:p>
                  </a:txBody>
                  <a:tcPr anchor="ctr"/>
                </a:tc>
                <a:extLst>
                  <a:ext uri="{0D108BD9-81ED-4DB2-BD59-A6C34878D82A}">
                    <a16:rowId xmlns:a16="http://schemas.microsoft.com/office/drawing/2014/main" val="10002"/>
                  </a:ext>
                </a:extLst>
              </a:tr>
              <a:tr h="370840">
                <a:tc>
                  <a:txBody>
                    <a:bodyPr/>
                    <a:lstStyle/>
                    <a:p>
                      <a:r>
                        <a:rPr lang="en-US" dirty="0"/>
                        <a:t>Germany</a:t>
                      </a:r>
                    </a:p>
                  </a:txBody>
                  <a:tcPr/>
                </a:tc>
                <a:tc>
                  <a:txBody>
                    <a:bodyPr/>
                    <a:lstStyle/>
                    <a:p>
                      <a:pPr algn="r"/>
                      <a:r>
                        <a:rPr lang="fi-FI" dirty="0"/>
                        <a:t>4</a:t>
                      </a:r>
                    </a:p>
                  </a:txBody>
                  <a:tcPr anchor="ctr"/>
                </a:tc>
                <a:tc>
                  <a:txBody>
                    <a:bodyPr/>
                    <a:lstStyle/>
                    <a:p>
                      <a:pPr algn="r"/>
                      <a:r>
                        <a:rPr lang="fi-FI" dirty="0"/>
                        <a:t>+8.3</a:t>
                      </a:r>
                    </a:p>
                  </a:txBody>
                  <a:tcPr anchor="ctr"/>
                </a:tc>
                <a:extLst>
                  <a:ext uri="{0D108BD9-81ED-4DB2-BD59-A6C34878D82A}">
                    <a16:rowId xmlns:a16="http://schemas.microsoft.com/office/drawing/2014/main" val="10003"/>
                  </a:ext>
                </a:extLst>
              </a:tr>
              <a:tr h="370840">
                <a:tc>
                  <a:txBody>
                    <a:bodyPr/>
                    <a:lstStyle/>
                    <a:p>
                      <a:r>
                        <a:rPr lang="en-US" dirty="0"/>
                        <a:t>Japan</a:t>
                      </a:r>
                    </a:p>
                  </a:txBody>
                  <a:tcPr/>
                </a:tc>
                <a:tc>
                  <a:txBody>
                    <a:bodyPr/>
                    <a:lstStyle/>
                    <a:p>
                      <a:pPr algn="r"/>
                      <a:r>
                        <a:rPr lang="en-US" dirty="0"/>
                        <a:t>17</a:t>
                      </a:r>
                      <a:endParaRPr lang="mr-IN" dirty="0"/>
                    </a:p>
                  </a:txBody>
                  <a:tcPr anchor="ctr"/>
                </a:tc>
                <a:tc>
                  <a:txBody>
                    <a:bodyPr/>
                    <a:lstStyle/>
                    <a:p>
                      <a:pPr algn="r"/>
                      <a:r>
                        <a:rPr lang="mr-IN" dirty="0"/>
                        <a:t>+</a:t>
                      </a:r>
                      <a:r>
                        <a:rPr lang="en-US" dirty="0"/>
                        <a:t>3.8</a:t>
                      </a:r>
                      <a:endParaRPr lang="mr-IN" dirty="0"/>
                    </a:p>
                  </a:txBody>
                  <a:tcPr anchor="ctr"/>
                </a:tc>
                <a:extLst>
                  <a:ext uri="{0D108BD9-81ED-4DB2-BD59-A6C34878D82A}">
                    <a16:rowId xmlns:a16="http://schemas.microsoft.com/office/drawing/2014/main" val="10004"/>
                  </a:ext>
                </a:extLst>
              </a:tr>
              <a:tr h="370840">
                <a:tc>
                  <a:txBody>
                    <a:bodyPr/>
                    <a:lstStyle/>
                    <a:p>
                      <a:r>
                        <a:rPr lang="en-US" dirty="0"/>
                        <a:t>China</a:t>
                      </a:r>
                    </a:p>
                  </a:txBody>
                  <a:tcPr/>
                </a:tc>
                <a:tc>
                  <a:txBody>
                    <a:bodyPr/>
                    <a:lstStyle/>
                    <a:p>
                      <a:pPr algn="r"/>
                      <a:r>
                        <a:rPr lang="en-US" dirty="0"/>
                        <a:t>22</a:t>
                      </a:r>
                      <a:endParaRPr lang="mr-IN" dirty="0"/>
                    </a:p>
                  </a:txBody>
                  <a:tcPr anchor="ctr"/>
                </a:tc>
                <a:tc>
                  <a:txBody>
                    <a:bodyPr/>
                    <a:lstStyle/>
                    <a:p>
                      <a:pPr algn="r"/>
                      <a:r>
                        <a:rPr lang="mr-IN" dirty="0"/>
                        <a:t>+</a:t>
                      </a:r>
                      <a:r>
                        <a:rPr lang="en-US" dirty="0"/>
                        <a:t>1.8</a:t>
                      </a:r>
                      <a:endParaRPr lang="mr-IN" dirty="0"/>
                    </a:p>
                  </a:txBody>
                  <a:tcPr anchor="ctr"/>
                </a:tc>
                <a:extLst>
                  <a:ext uri="{0D108BD9-81ED-4DB2-BD59-A6C34878D82A}">
                    <a16:rowId xmlns:a16="http://schemas.microsoft.com/office/drawing/2014/main" val="10005"/>
                  </a:ext>
                </a:extLst>
              </a:tr>
            </a:tbl>
          </a:graphicData>
        </a:graphic>
      </p:graphicFrame>
      <p:sp>
        <p:nvSpPr>
          <p:cNvPr id="11" name="TextBox 10"/>
          <p:cNvSpPr txBox="1"/>
          <p:nvPr/>
        </p:nvSpPr>
        <p:spPr>
          <a:xfrm>
            <a:off x="2286000" y="3886200"/>
            <a:ext cx="6248400" cy="584775"/>
          </a:xfrm>
          <a:prstGeom prst="rect">
            <a:avLst/>
          </a:prstGeom>
          <a:noFill/>
        </p:spPr>
        <p:txBody>
          <a:bodyPr wrap="square" rtlCol="0">
            <a:spAutoFit/>
          </a:bodyPr>
          <a:lstStyle/>
          <a:p>
            <a:r>
              <a:rPr lang="en-US" sz="3200" dirty="0"/>
              <a:t>Surpluses</a:t>
            </a:r>
            <a:r>
              <a:rPr lang="en-US" sz="3200"/>
              <a:t>, Selected Largest</a:t>
            </a:r>
            <a:endParaRPr lang="en-US" sz="3200" dirty="0"/>
          </a:p>
        </p:txBody>
      </p:sp>
    </p:spTree>
    <p:extLst>
      <p:ext uri="{BB962C8B-B14F-4D97-AF65-F5344CB8AC3E}">
        <p14:creationId xmlns:p14="http://schemas.microsoft.com/office/powerpoint/2010/main" val="200913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15</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ea typeface="ＭＳ Ｐゴシック" pitchFamily="-109" charset="-128"/>
                <a:cs typeface="ＭＳ Ｐゴシック" pitchFamily="-109" charset="-128"/>
              </a:rPr>
              <a:t>What they </a:t>
            </a:r>
            <a:r>
              <a:rPr lang="en-US" b="1" dirty="0">
                <a:ea typeface="ＭＳ Ｐゴシック" pitchFamily="-109" charset="-128"/>
                <a:cs typeface="ＭＳ Ｐゴシック" pitchFamily="-109" charset="-128"/>
              </a:rPr>
              <a:t>do </a:t>
            </a:r>
            <a:r>
              <a:rPr lang="en-US" dirty="0">
                <a:ea typeface="ＭＳ Ｐゴシック" pitchFamily="-109" charset="-128"/>
                <a:cs typeface="ＭＳ Ｐゴシック" pitchFamily="-109" charset="-128"/>
              </a:rPr>
              <a:t>and</a:t>
            </a:r>
            <a:r>
              <a:rPr lang="en-US" b="1" dirty="0">
                <a:ea typeface="ＭＳ Ｐゴシック" pitchFamily="-109" charset="-128"/>
                <a:cs typeface="ＭＳ Ｐゴシック" pitchFamily="-109" charset="-128"/>
              </a:rPr>
              <a:t> do not</a:t>
            </a:r>
            <a:r>
              <a:rPr lang="en-US" dirty="0">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1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6E023A09-6D12-4F4E-AFD3-EEFFC74E7E8D}" type="slidenum">
              <a:rPr lang="en-US" smtClean="0"/>
              <a:pPr/>
              <a:t>16</a:t>
            </a:fld>
            <a:endParaRPr lang="en-US"/>
          </a:p>
        </p:txBody>
      </p:sp>
      <p:sp>
        <p:nvSpPr>
          <p:cNvPr id="21508" name="Rectangle 2"/>
          <p:cNvSpPr>
            <a:spLocks noGrp="1" noChangeArrowheads="1"/>
          </p:cNvSpPr>
          <p:nvPr>
            <p:ph type="title"/>
          </p:nvPr>
        </p:nvSpPr>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329731" name="Rectangle 3"/>
          <p:cNvSpPr>
            <a:spLocks noGrp="1" noChangeArrowheads="1"/>
          </p:cNvSpPr>
          <p:nvPr>
            <p:ph type="body" idx="1"/>
          </p:nvPr>
        </p:nvSpPr>
        <p:spPr/>
        <p:txBody>
          <a:bodyPr/>
          <a:lstStyle/>
          <a:p>
            <a:pPr eaLnBrk="1" hangingPunct="1">
              <a:lnSpc>
                <a:spcPct val="90000"/>
              </a:lnSpc>
            </a:pPr>
            <a:r>
              <a:rPr lang="en-US" dirty="0"/>
              <a:t>Common Misinterpretations</a:t>
            </a:r>
          </a:p>
          <a:p>
            <a:pPr lvl="1" eaLnBrk="1" hangingPunct="1">
              <a:lnSpc>
                <a:spcPct val="90000"/>
              </a:lnSpc>
            </a:pPr>
            <a:r>
              <a:rPr lang="en-US" dirty="0"/>
              <a:t>That a deficit means we are “losing money”</a:t>
            </a:r>
          </a:p>
          <a:p>
            <a:pPr lvl="2" eaLnBrk="1" hangingPunct="1">
              <a:lnSpc>
                <a:spcPct val="90000"/>
              </a:lnSpc>
            </a:pPr>
            <a:r>
              <a:rPr lang="en-US" dirty="0"/>
              <a:t>This was sort of true</a:t>
            </a:r>
          </a:p>
          <a:p>
            <a:pPr lvl="3" eaLnBrk="1" hangingPunct="1">
              <a:lnSpc>
                <a:spcPct val="90000"/>
              </a:lnSpc>
            </a:pPr>
            <a:r>
              <a:rPr lang="en-US" dirty="0"/>
              <a:t>When</a:t>
            </a:r>
          </a:p>
          <a:p>
            <a:pPr lvl="4" eaLnBrk="1" hangingPunct="1">
              <a:lnSpc>
                <a:spcPct val="90000"/>
              </a:lnSpc>
            </a:pPr>
            <a:r>
              <a:rPr lang="en-US" dirty="0"/>
              <a:t>All money was gold (the Gold Standard), </a:t>
            </a:r>
            <a:r>
              <a:rPr lang="en-US" u="sng" dirty="0"/>
              <a:t>and</a:t>
            </a:r>
            <a:endParaRPr lang="en-US" dirty="0"/>
          </a:p>
          <a:p>
            <a:pPr lvl="4" eaLnBrk="1" hangingPunct="1">
              <a:lnSpc>
                <a:spcPct val="90000"/>
              </a:lnSpc>
            </a:pPr>
            <a:r>
              <a:rPr lang="en-US" dirty="0"/>
              <a:t>There were no international capital flows</a:t>
            </a:r>
          </a:p>
          <a:p>
            <a:pPr lvl="3" eaLnBrk="1" hangingPunct="1">
              <a:lnSpc>
                <a:spcPct val="90000"/>
              </a:lnSpc>
            </a:pPr>
            <a:r>
              <a:rPr lang="en-US" dirty="0"/>
              <a:t>Then imports &gt; exports meant you were spending more gold than you were earning;  Gold was </a:t>
            </a:r>
            <a:r>
              <a:rPr lang="en-US" u="sng" dirty="0"/>
              <a:t>flowing out</a:t>
            </a:r>
            <a:endParaRPr lang="en-US" dirty="0"/>
          </a:p>
          <a:p>
            <a:pPr lvl="2" eaLnBrk="1" hangingPunct="1">
              <a:lnSpc>
                <a:spcPct val="90000"/>
              </a:lnSpc>
            </a:pPr>
            <a:r>
              <a:rPr lang="en-US" dirty="0"/>
              <a:t>Today there are capital flows</a:t>
            </a:r>
          </a:p>
          <a:p>
            <a:pPr lvl="3" eaLnBrk="1" hangingPunct="1">
              <a:lnSpc>
                <a:spcPct val="90000"/>
              </a:lnSpc>
            </a:pPr>
            <a:r>
              <a:rPr lang="en-US" dirty="0"/>
              <a:t>A country with imports &gt; exports can</a:t>
            </a:r>
          </a:p>
          <a:p>
            <a:pPr lvl="4" eaLnBrk="1" hangingPunct="1">
              <a:lnSpc>
                <a:spcPct val="90000"/>
              </a:lnSpc>
            </a:pPr>
            <a:r>
              <a:rPr lang="en-US" dirty="0"/>
              <a:t>Borrow</a:t>
            </a:r>
          </a:p>
          <a:p>
            <a:pPr lvl="4" eaLnBrk="1" hangingPunct="1">
              <a:lnSpc>
                <a:spcPct val="90000"/>
              </a:lnSpc>
            </a:pPr>
            <a:r>
              <a:rPr lang="en-US" dirty="0"/>
              <a:t>Sell assets to foreigners </a:t>
            </a:r>
          </a:p>
          <a:p>
            <a:pPr lvl="2" eaLnBrk="1" hangingPunct="1">
              <a:lnSpc>
                <a:spcPct val="90000"/>
              </a:lnSpc>
              <a:buFontTx/>
              <a:buNone/>
            </a:pPr>
            <a:r>
              <a:rPr lang="en-US" dirty="0"/>
              <a:t>		</a:t>
            </a:r>
          </a:p>
        </p:txBody>
      </p:sp>
      <p:sp>
        <p:nvSpPr>
          <p:cNvPr id="7"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0864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97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9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97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7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97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973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9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p>
            <a:fld id="{34C49820-F842-E944-AA58-576980507646}" type="slidenum">
              <a:rPr lang="en-US" smtClean="0"/>
              <a:pPr/>
              <a:t>17</a:t>
            </a:fld>
            <a:endParaRPr lang="en-US"/>
          </a:p>
        </p:txBody>
      </p:sp>
      <p:sp>
        <p:nvSpPr>
          <p:cNvPr id="330755"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we are “losing jobs”</a:t>
            </a:r>
          </a:p>
          <a:p>
            <a:pPr lvl="2" eaLnBrk="1" hangingPunct="1"/>
            <a:r>
              <a:rPr lang="en-US" dirty="0"/>
              <a:t>It is true that </a:t>
            </a:r>
          </a:p>
          <a:p>
            <a:pPr lvl="3" eaLnBrk="1" hangingPunct="1"/>
            <a:r>
              <a:rPr lang="en-US" dirty="0"/>
              <a:t>Imports are goods we </a:t>
            </a:r>
            <a:r>
              <a:rPr lang="en-US" u="sng" dirty="0"/>
              <a:t>don’t</a:t>
            </a:r>
            <a:r>
              <a:rPr lang="en-US" dirty="0"/>
              <a:t> produce, and</a:t>
            </a:r>
          </a:p>
          <a:p>
            <a:pPr lvl="3" eaLnBrk="1" hangingPunct="1"/>
            <a:r>
              <a:rPr lang="en-US" dirty="0"/>
              <a:t>Exports are goods we </a:t>
            </a:r>
            <a:r>
              <a:rPr lang="en-US" u="sng" dirty="0"/>
              <a:t>do</a:t>
            </a:r>
            <a:r>
              <a:rPr lang="en-US" dirty="0"/>
              <a:t> produce</a:t>
            </a:r>
          </a:p>
          <a:p>
            <a:pPr lvl="2" eaLnBrk="1" hangingPunct="1"/>
            <a:r>
              <a:rPr lang="en-US" dirty="0"/>
              <a:t>But whether an increase in imports means a loss of jobs depends on </a:t>
            </a:r>
            <a:r>
              <a:rPr lang="en-US" u="sng" dirty="0"/>
              <a:t>why</a:t>
            </a:r>
            <a:r>
              <a:rPr lang="en-US" dirty="0"/>
              <a:t> imports went up</a:t>
            </a:r>
          </a:p>
          <a:p>
            <a:pPr lvl="3" eaLnBrk="1" hangingPunct="1"/>
            <a:r>
              <a:rPr lang="en-US" dirty="0"/>
              <a:t>Often it is because more people are working, earning income, and buying more from abroad</a:t>
            </a:r>
          </a:p>
          <a:p>
            <a:pPr lvl="2" eaLnBrk="1" hangingPunct="1">
              <a:buFontTx/>
              <a:buNone/>
            </a:pPr>
            <a:r>
              <a:rPr lang="en-US" dirty="0"/>
              <a:t>		</a:t>
            </a:r>
          </a:p>
        </p:txBody>
      </p:sp>
      <p:sp>
        <p:nvSpPr>
          <p:cNvPr id="22533" name="Rectangle 11"/>
          <p:cNvSpPr>
            <a:spLocks noGrp="1" noChangeArrowheads="1"/>
          </p:cNvSpPr>
          <p:nvPr>
            <p:ph type="title"/>
          </p:nvPr>
        </p:nvSpPr>
        <p:spPr>
          <a:noFill/>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4117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p>
            <a:fld id="{BB9AAA67-D3C1-CE45-B790-09ED385937BC}" type="slidenum">
              <a:rPr lang="en-US" smtClean="0"/>
              <a:pPr/>
              <a:t>18</a:t>
            </a:fld>
            <a:endParaRPr lang="en-US"/>
          </a:p>
        </p:txBody>
      </p:sp>
      <p:sp>
        <p:nvSpPr>
          <p:cNvPr id="373763"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other countries are misbehaving, by restricting imports or subsidizing exports</a:t>
            </a:r>
          </a:p>
          <a:p>
            <a:pPr lvl="2" eaLnBrk="1" hangingPunct="1"/>
            <a:r>
              <a:rPr lang="en-US" dirty="0"/>
              <a:t>No</a:t>
            </a:r>
          </a:p>
        </p:txBody>
      </p:sp>
      <p:sp>
        <p:nvSpPr>
          <p:cNvPr id="23557" name="Rectangle 5"/>
          <p:cNvSpPr>
            <a:spLocks noGrp="1" noChangeArrowheads="1"/>
          </p:cNvSpPr>
          <p:nvPr>
            <p:ph type="title"/>
          </p:nvPr>
        </p:nvSpPr>
        <p:spPr>
          <a:noFill/>
        </p:spPr>
        <p:txBody>
          <a:bodyPr/>
          <a:lstStyle/>
          <a:p>
            <a:pPr eaLnBrk="1" hangingPunct="1"/>
            <a:r>
              <a:rPr lang="en-US" dirty="0"/>
              <a:t>What the Trade Balance </a:t>
            </a:r>
            <a:br>
              <a:rPr lang="en-US" dirty="0"/>
            </a:br>
            <a:r>
              <a:rPr lang="en-US" dirty="0"/>
              <a:t>Does </a:t>
            </a:r>
            <a:r>
              <a:rPr lang="en-US" b="1" dirty="0">
                <a:solidFill>
                  <a:srgbClr val="FF0000"/>
                </a:solidFill>
              </a:rPr>
              <a:t>Not</a:t>
            </a:r>
            <a:r>
              <a:rPr lang="en-US" dirty="0"/>
              <a:t> Mean</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7965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6"/>
          <p:cNvSpPr>
            <a:spLocks noGrp="1"/>
          </p:cNvSpPr>
          <p:nvPr>
            <p:ph type="sldNum" sz="quarter" idx="12"/>
          </p:nvPr>
        </p:nvSpPr>
        <p:spPr>
          <a:noFill/>
        </p:spPr>
        <p:txBody>
          <a:bodyPr/>
          <a:lstStyle/>
          <a:p>
            <a:fld id="{94AED37B-E71C-DE40-BBE3-134792D37C5C}" type="slidenum">
              <a:rPr lang="en-US" smtClean="0"/>
              <a:pPr/>
              <a:t>19</a:t>
            </a:fld>
            <a:endParaRPr lang="en-US"/>
          </a:p>
        </p:txBody>
      </p:sp>
      <p:sp>
        <p:nvSpPr>
          <p:cNvPr id="53252"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2499"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2" eaLnBrk="1" hangingPunct="1">
              <a:lnSpc>
                <a:spcPct val="90000"/>
              </a:lnSpc>
              <a:buFontTx/>
              <a:buNone/>
            </a:pPr>
            <a:r>
              <a:rPr lang="en-US" sz="2400" dirty="0"/>
              <a:t>(I’ll do this first without government)</a:t>
            </a:r>
          </a:p>
          <a:p>
            <a:pPr lvl="1" eaLnBrk="1" hangingPunct="1">
              <a:lnSpc>
                <a:spcPct val="90000"/>
              </a:lnSpc>
            </a:pPr>
            <a:r>
              <a:rPr lang="en-US" sz="2800" dirty="0"/>
              <a:t>Recall from Econ 102 (if you’ve had it)</a:t>
            </a:r>
          </a:p>
          <a:p>
            <a:pPr lvl="1" eaLnBrk="1" hangingPunct="1">
              <a:lnSpc>
                <a:spcPct val="90000"/>
              </a:lnSpc>
              <a:buFontTx/>
              <a:buNone/>
            </a:pPr>
            <a:r>
              <a:rPr lang="en-US" sz="2800" dirty="0"/>
              <a:t>		GDP = Output = Income = Y</a:t>
            </a:r>
          </a:p>
          <a:p>
            <a:pPr lvl="1" eaLnBrk="1" hangingPunct="1">
              <a:lnSpc>
                <a:spcPct val="90000"/>
              </a:lnSpc>
            </a:pPr>
            <a:r>
              <a:rPr lang="en-US" sz="2800" dirty="0"/>
              <a:t>Output:</a:t>
            </a:r>
          </a:p>
          <a:p>
            <a:pPr lvl="1" eaLnBrk="1" hangingPunct="1">
              <a:lnSpc>
                <a:spcPct val="90000"/>
              </a:lnSpc>
              <a:buFontTx/>
              <a:buNone/>
            </a:pPr>
            <a:r>
              <a:rPr lang="en-US" sz="2800" dirty="0"/>
              <a:t>			Y = C + I + (X </a:t>
            </a:r>
            <a:r>
              <a:rPr lang="en-US" sz="2800" dirty="0">
                <a:ea typeface="Arial" charset="0"/>
                <a:cs typeface="Arial" charset="0"/>
              </a:rPr>
              <a:t>− M)</a:t>
            </a:r>
          </a:p>
          <a:p>
            <a:pPr lvl="1" eaLnBrk="1" hangingPunct="1">
              <a:lnSpc>
                <a:spcPct val="90000"/>
              </a:lnSpc>
            </a:pPr>
            <a:r>
              <a:rPr lang="en-US" sz="2800" dirty="0">
                <a:ea typeface="Arial" charset="0"/>
                <a:cs typeface="Arial" charset="0"/>
              </a:rPr>
              <a:t>Income:</a:t>
            </a:r>
          </a:p>
          <a:p>
            <a:pPr lvl="1" eaLnBrk="1" hangingPunct="1">
              <a:lnSpc>
                <a:spcPct val="90000"/>
              </a:lnSpc>
              <a:buFontTx/>
              <a:buNone/>
            </a:pPr>
            <a:r>
              <a:rPr lang="en-US" sz="2800" dirty="0">
                <a:ea typeface="Arial" charset="0"/>
                <a:cs typeface="Arial" charset="0"/>
              </a:rPr>
              <a:t>			Y = C + S</a:t>
            </a:r>
          </a:p>
          <a:p>
            <a:pPr lvl="1" eaLnBrk="1" hangingPunct="1">
              <a:lnSpc>
                <a:spcPct val="90000"/>
              </a:lnSpc>
            </a:pPr>
            <a:r>
              <a:rPr lang="en-US" sz="2800" dirty="0"/>
              <a:t>Therefore</a:t>
            </a:r>
          </a:p>
          <a:p>
            <a:pPr lvl="1" eaLnBrk="1" hangingPunct="1">
              <a:lnSpc>
                <a:spcPct val="90000"/>
              </a:lnSpc>
              <a:buFontTx/>
              <a:buNone/>
            </a:pPr>
            <a:r>
              <a:rPr lang="en-US" sz="2800" dirty="0"/>
              <a:t>			X </a:t>
            </a:r>
            <a:r>
              <a:rPr lang="en-US" sz="2800" dirty="0">
                <a:ea typeface="Arial" charset="0"/>
                <a:cs typeface="Arial" charset="0"/>
              </a:rPr>
              <a:t>− M = S − I</a:t>
            </a:r>
            <a:endParaRPr lang="en-US" sz="2800" dirty="0"/>
          </a:p>
          <a:p>
            <a:pPr lvl="2" eaLnBrk="1" hangingPunct="1">
              <a:lnSpc>
                <a:spcPct val="90000"/>
              </a:lnSpc>
              <a:buFontTx/>
              <a:buNone/>
            </a:pPr>
            <a:r>
              <a:rPr lang="en-US" sz="1800" dirty="0"/>
              <a:t>		</a:t>
            </a:r>
          </a:p>
        </p:txBody>
      </p:sp>
      <p:sp>
        <p:nvSpPr>
          <p:cNvPr id="362503" name="Rectangle 7"/>
          <p:cNvSpPr>
            <a:spLocks noGrp="1" noChangeArrowheads="1"/>
          </p:cNvSpPr>
          <p:nvPr>
            <p:ph type="body" sz="half" idx="2"/>
          </p:nvPr>
        </p:nvSpPr>
        <p:spPr>
          <a:xfrm>
            <a:off x="5838825" y="4108450"/>
            <a:ext cx="2921000" cy="2144713"/>
          </a:xfrm>
          <a:noFill/>
          <a:ln w="38100">
            <a:solidFill>
              <a:schemeClr val="tx1"/>
            </a:solidFill>
          </a:ln>
        </p:spPr>
        <p:txBody>
          <a:bodyPr/>
          <a:lstStyle/>
          <a:p>
            <a:pPr eaLnBrk="1" hangingPunct="1">
              <a:lnSpc>
                <a:spcPct val="90000"/>
              </a:lnSpc>
            </a:pPr>
            <a:r>
              <a:rPr lang="en-US" sz="2000"/>
              <a:t>Where</a:t>
            </a:r>
          </a:p>
          <a:p>
            <a:pPr lvl="1" eaLnBrk="1" hangingPunct="1">
              <a:lnSpc>
                <a:spcPct val="90000"/>
              </a:lnSpc>
            </a:pPr>
            <a:r>
              <a:rPr lang="en-US" sz="1800"/>
              <a:t>C = Consumption</a:t>
            </a:r>
          </a:p>
          <a:p>
            <a:pPr lvl="1" eaLnBrk="1" hangingPunct="1">
              <a:lnSpc>
                <a:spcPct val="90000"/>
              </a:lnSpc>
            </a:pPr>
            <a:r>
              <a:rPr lang="en-US" sz="1800"/>
              <a:t>I = Investment</a:t>
            </a:r>
          </a:p>
          <a:p>
            <a:pPr lvl="1" eaLnBrk="1" hangingPunct="1">
              <a:lnSpc>
                <a:spcPct val="90000"/>
              </a:lnSpc>
            </a:pPr>
            <a:r>
              <a:rPr lang="en-US" sz="1800"/>
              <a:t>X = Exports</a:t>
            </a:r>
          </a:p>
          <a:p>
            <a:pPr lvl="1" eaLnBrk="1" hangingPunct="1">
              <a:lnSpc>
                <a:spcPct val="90000"/>
              </a:lnSpc>
            </a:pPr>
            <a:r>
              <a:rPr lang="en-US" sz="1800"/>
              <a:t>M = Imports</a:t>
            </a:r>
          </a:p>
          <a:p>
            <a:pPr lvl="1" eaLnBrk="1" hangingPunct="1">
              <a:lnSpc>
                <a:spcPct val="90000"/>
              </a:lnSpc>
            </a:pPr>
            <a:r>
              <a:rPr lang="en-US" sz="1800"/>
              <a:t>S = Savings</a:t>
            </a:r>
          </a:p>
        </p:txBody>
      </p:sp>
      <p:sp>
        <p:nvSpPr>
          <p:cNvPr id="362504" name="Rectangle 8"/>
          <p:cNvSpPr>
            <a:spLocks noChangeArrowheads="1"/>
          </p:cNvSpPr>
          <p:nvPr/>
        </p:nvSpPr>
        <p:spPr bwMode="auto">
          <a:xfrm>
            <a:off x="2255821" y="5844311"/>
            <a:ext cx="2279650" cy="465138"/>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763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4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24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250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250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250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2503">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2503">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2503">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250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2499">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2499">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P spid="362503" grpId="0" build="p" animBg="1"/>
      <p:bldP spid="3625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ea typeface="ＭＳ Ｐゴシック" pitchFamily="-109" charset="-128"/>
                <a:cs typeface="ＭＳ Ｐゴシック" pitchFamily="-109" charset="-128"/>
              </a:rPr>
              <a:t>Definitions</a:t>
            </a:r>
          </a:p>
          <a:p>
            <a:pPr lvl="1" eaLnBrk="1" hangingPunct="1"/>
            <a:r>
              <a:rPr lang="en-US" dirty="0">
                <a:ea typeface="ＭＳ Ｐゴシック" pitchFamily="-109" charset="-128"/>
                <a:cs typeface="ＭＳ Ｐゴシック" pitchFamily="-109" charset="-128"/>
              </a:rPr>
              <a:t>What they </a:t>
            </a:r>
            <a:r>
              <a:rPr lang="en-US" b="1" dirty="0">
                <a:ea typeface="ＭＳ Ｐゴシック" pitchFamily="-109" charset="-128"/>
                <a:cs typeface="ＭＳ Ｐゴシック" pitchFamily="-109" charset="-128"/>
              </a:rPr>
              <a:t>do </a:t>
            </a:r>
            <a:r>
              <a:rPr lang="en-US" dirty="0">
                <a:ea typeface="ＭＳ Ｐゴシック" pitchFamily="-109" charset="-128"/>
                <a:cs typeface="ＭＳ Ｐゴシック" pitchFamily="-109" charset="-128"/>
              </a:rPr>
              <a:t>and</a:t>
            </a:r>
            <a:r>
              <a:rPr lang="en-US" b="1" dirty="0">
                <a:ea typeface="ＭＳ Ｐゴシック" pitchFamily="-109" charset="-128"/>
                <a:cs typeface="ＭＳ Ｐゴシック" pitchFamily="-109" charset="-128"/>
              </a:rPr>
              <a:t> do not</a:t>
            </a:r>
            <a:r>
              <a:rPr lang="en-US" dirty="0">
                <a:ea typeface="ＭＳ Ｐゴシック" pitchFamily="-109" charset="-128"/>
                <a:cs typeface="ＭＳ Ｐゴシック" pitchFamily="-109" charset="-128"/>
              </a:rPr>
              <a:t> mean</a:t>
            </a:r>
          </a:p>
          <a:p>
            <a:pPr lvl="1" eaLnBrk="1" hangingPunct="1"/>
            <a:r>
              <a:rPr lang="en-US" dirty="0">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ea typeface="ＭＳ Ｐゴシック" pitchFamily="-109" charset="-128"/>
                <a:cs typeface="ＭＳ Ｐゴシック" pitchFamily="-109" charset="-128"/>
              </a:rPr>
              <a:t>How it can be done</a:t>
            </a:r>
          </a:p>
          <a:p>
            <a:pPr lvl="1" eaLnBrk="1" hangingPunct="1"/>
            <a:r>
              <a:rPr lang="en-US" dirty="0">
                <a:ea typeface="ＭＳ Ｐゴシック" pitchFamily="-109" charset="-128"/>
                <a:cs typeface="ＭＳ Ｐゴシック" pitchFamily="-109" charset="-128"/>
              </a:rPr>
              <a:t>Criteria for naming it</a:t>
            </a:r>
          </a:p>
          <a:p>
            <a:pPr lvl="1" eaLnBrk="1" hangingPunct="1"/>
            <a:r>
              <a:rPr lang="en-US" dirty="0">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6"/>
          <p:cNvSpPr>
            <a:spLocks noGrp="1"/>
          </p:cNvSpPr>
          <p:nvPr>
            <p:ph type="sldNum" sz="quarter" idx="12"/>
          </p:nvPr>
        </p:nvSpPr>
        <p:spPr>
          <a:noFill/>
        </p:spPr>
        <p:txBody>
          <a:bodyPr/>
          <a:lstStyle/>
          <a:p>
            <a:fld id="{042B3C3A-B5EC-DF48-AB40-5A97FB177DB7}" type="slidenum">
              <a:rPr lang="en-US" smtClean="0"/>
              <a:pPr/>
              <a:t>20</a:t>
            </a:fld>
            <a:endParaRPr lang="en-US"/>
          </a:p>
        </p:txBody>
      </p:sp>
      <p:sp>
        <p:nvSpPr>
          <p:cNvPr id="54276"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3523"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1" eaLnBrk="1" hangingPunct="1">
              <a:lnSpc>
                <a:spcPct val="90000"/>
              </a:lnSpc>
            </a:pPr>
            <a:r>
              <a:rPr lang="en-US" sz="3200" dirty="0"/>
              <a:t>Thus, since X </a:t>
            </a:r>
            <a:r>
              <a:rPr lang="en-US" sz="3200" dirty="0">
                <a:ea typeface="Arial" charset="0"/>
                <a:cs typeface="Arial" charset="0"/>
              </a:rPr>
              <a:t>− M = S − I</a:t>
            </a:r>
            <a:endParaRPr lang="en-US" sz="3200" dirty="0"/>
          </a:p>
          <a:p>
            <a:pPr lvl="2" eaLnBrk="1" hangingPunct="1">
              <a:lnSpc>
                <a:spcPct val="90000"/>
              </a:lnSpc>
            </a:pPr>
            <a:r>
              <a:rPr lang="en-US" sz="2800" dirty="0"/>
              <a:t>Trade surplus </a:t>
            </a:r>
            <a:r>
              <a:rPr lang="en-US" sz="2800" dirty="0">
                <a:sym typeface="Symbol" charset="2"/>
              </a:rPr>
              <a:t> savings &gt; investment</a:t>
            </a:r>
          </a:p>
          <a:p>
            <a:pPr lvl="2" eaLnBrk="1" hangingPunct="1">
              <a:lnSpc>
                <a:spcPct val="90000"/>
              </a:lnSpc>
            </a:pPr>
            <a:r>
              <a:rPr lang="en-US" sz="2800" dirty="0">
                <a:sym typeface="Symbol" charset="2"/>
              </a:rPr>
              <a:t>Trade deficit  savings &lt; investment</a:t>
            </a:r>
          </a:p>
          <a:p>
            <a:pPr lvl="1" eaLnBrk="1" hangingPunct="1">
              <a:lnSpc>
                <a:spcPct val="90000"/>
              </a:lnSpc>
            </a:pPr>
            <a:r>
              <a:rPr lang="en-US" sz="3200" dirty="0">
                <a:sym typeface="Symbol" charset="2"/>
              </a:rPr>
              <a:t>If we are not saving enough to finance investment, how do we pay for it?</a:t>
            </a:r>
          </a:p>
          <a:p>
            <a:pPr lvl="2" eaLnBrk="1" hangingPunct="1">
              <a:lnSpc>
                <a:spcPct val="90000"/>
              </a:lnSpc>
            </a:pPr>
            <a:r>
              <a:rPr lang="en-US" sz="2800" dirty="0">
                <a:sym typeface="Symbol" charset="2"/>
              </a:rPr>
              <a:t>By borrowing from abroad, or</a:t>
            </a:r>
          </a:p>
          <a:p>
            <a:pPr lvl="2" eaLnBrk="1" hangingPunct="1">
              <a:lnSpc>
                <a:spcPct val="90000"/>
              </a:lnSpc>
            </a:pPr>
            <a:r>
              <a:rPr lang="en-US" sz="2800" dirty="0">
                <a:sym typeface="Symbol" charset="2"/>
              </a:rPr>
              <a:t>By selling assets</a:t>
            </a:r>
          </a:p>
          <a:p>
            <a:pPr lvl="2" eaLnBrk="1" hangingPunct="1">
              <a:lnSpc>
                <a:spcPct val="90000"/>
              </a:lnSpc>
              <a:buFontTx/>
              <a:buNone/>
            </a:pPr>
            <a:r>
              <a:rPr lang="en-US" sz="1800" dirty="0"/>
              <a:t>		</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6932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3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35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35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35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3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6"/>
          <p:cNvSpPr>
            <a:spLocks noGrp="1"/>
          </p:cNvSpPr>
          <p:nvPr>
            <p:ph type="sldNum" sz="quarter" idx="12"/>
          </p:nvPr>
        </p:nvSpPr>
        <p:spPr>
          <a:noFill/>
        </p:spPr>
        <p:txBody>
          <a:bodyPr/>
          <a:lstStyle/>
          <a:p>
            <a:fld id="{893BFF9F-6B64-0743-952E-DD12AA3F810B}" type="slidenum">
              <a:rPr lang="en-US" smtClean="0"/>
              <a:pPr/>
              <a:t>21</a:t>
            </a:fld>
            <a:endParaRPr lang="en-US"/>
          </a:p>
        </p:txBody>
      </p:sp>
      <p:sp>
        <p:nvSpPr>
          <p:cNvPr id="55300"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4547" name="Rectangle 3"/>
          <p:cNvSpPr>
            <a:spLocks noGrp="1" noChangeArrowheads="1"/>
          </p:cNvSpPr>
          <p:nvPr>
            <p:ph type="body" sz="half" idx="1"/>
          </p:nvPr>
        </p:nvSpPr>
        <p:spPr>
          <a:xfrm>
            <a:off x="457200" y="1600200"/>
            <a:ext cx="8232775" cy="4627563"/>
          </a:xfrm>
        </p:spPr>
        <p:txBody>
          <a:bodyPr/>
          <a:lstStyle/>
          <a:p>
            <a:pPr eaLnBrk="1" hangingPunct="1"/>
            <a:r>
              <a:rPr lang="en-US" sz="3600" dirty="0"/>
              <a:t>From National Income Accounting</a:t>
            </a:r>
          </a:p>
          <a:p>
            <a:pPr lvl="2" eaLnBrk="1" hangingPunct="1">
              <a:buFontTx/>
              <a:buNone/>
            </a:pPr>
            <a:r>
              <a:rPr lang="en-US" sz="2800" dirty="0"/>
              <a:t>(This time </a:t>
            </a:r>
            <a:r>
              <a:rPr lang="en-US" sz="2800" u="sng" dirty="0"/>
              <a:t>with</a:t>
            </a:r>
            <a:r>
              <a:rPr lang="en-US" sz="2800" dirty="0"/>
              <a:t> government)</a:t>
            </a:r>
          </a:p>
          <a:p>
            <a:pPr lvl="1" eaLnBrk="1" hangingPunct="1"/>
            <a:r>
              <a:rPr lang="en-US" sz="3200" dirty="0"/>
              <a:t>Even more simply </a:t>
            </a:r>
          </a:p>
          <a:p>
            <a:pPr lvl="1" eaLnBrk="1" hangingPunct="1">
              <a:buFontTx/>
              <a:buNone/>
            </a:pPr>
            <a:r>
              <a:rPr lang="en-US" sz="3200" dirty="0"/>
              <a:t>			Y = C + I + G + (X </a:t>
            </a:r>
            <a:r>
              <a:rPr lang="en-US" sz="3200" dirty="0">
                <a:ea typeface="Arial" charset="0"/>
                <a:cs typeface="Arial" charset="0"/>
              </a:rPr>
              <a:t>− M)</a:t>
            </a:r>
          </a:p>
          <a:p>
            <a:pPr lvl="1" eaLnBrk="1" hangingPunct="1"/>
            <a:endParaRPr lang="en-US" sz="3200" dirty="0"/>
          </a:p>
          <a:p>
            <a:pPr lvl="1" eaLnBrk="1" hangingPunct="1"/>
            <a:r>
              <a:rPr lang="en-US" sz="3200" dirty="0"/>
              <a:t>implies</a:t>
            </a:r>
          </a:p>
          <a:p>
            <a:pPr lvl="1" eaLnBrk="1" hangingPunct="1">
              <a:buFontTx/>
              <a:buNone/>
            </a:pPr>
            <a:r>
              <a:rPr lang="en-US" sz="3200" dirty="0"/>
              <a:t>			 X </a:t>
            </a:r>
            <a:r>
              <a:rPr lang="en-US" sz="3200" dirty="0">
                <a:ea typeface="Arial" charset="0"/>
                <a:cs typeface="Arial" charset="0"/>
              </a:rPr>
              <a:t>− M = Y − (</a:t>
            </a:r>
            <a:r>
              <a:rPr lang="en-US" sz="3200" dirty="0"/>
              <a:t>C + I + G)</a:t>
            </a:r>
          </a:p>
          <a:p>
            <a:pPr lvl="2" eaLnBrk="1" hangingPunct="1">
              <a:buFontTx/>
              <a:buNone/>
            </a:pPr>
            <a:r>
              <a:rPr lang="en-US" sz="1800" dirty="0"/>
              <a:t>		</a:t>
            </a:r>
          </a:p>
        </p:txBody>
      </p:sp>
      <p:sp>
        <p:nvSpPr>
          <p:cNvPr id="6" name="Rectangle 7"/>
          <p:cNvSpPr txBox="1">
            <a:spLocks noChangeArrowheads="1"/>
          </p:cNvSpPr>
          <p:nvPr/>
        </p:nvSpPr>
        <p:spPr bwMode="auto">
          <a:xfrm>
            <a:off x="3048000" y="3886200"/>
            <a:ext cx="5943600" cy="914400"/>
          </a:xfrm>
          <a:prstGeom prst="rect">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800">
                <a:solidFill>
                  <a:schemeClr val="tx1"/>
                </a:solidFill>
                <a:latin typeface="+mn-lt"/>
                <a:ea typeface="ＭＳ Ｐゴシック" charset="-128"/>
              </a:defRPr>
            </a:lvl6pPr>
            <a:lvl7pPr marL="2971800" indent="-228600" algn="l" rtl="0" fontAlgn="base">
              <a:spcBef>
                <a:spcPct val="20000"/>
              </a:spcBef>
              <a:spcAft>
                <a:spcPct val="0"/>
              </a:spcAft>
              <a:buChar char="»"/>
              <a:defRPr sz="1800">
                <a:solidFill>
                  <a:schemeClr val="tx1"/>
                </a:solidFill>
                <a:latin typeface="+mn-lt"/>
                <a:ea typeface="ＭＳ Ｐゴシック" charset="-128"/>
              </a:defRPr>
            </a:lvl7pPr>
            <a:lvl8pPr marL="3429000" indent="-228600" algn="l" rtl="0" fontAlgn="base">
              <a:spcBef>
                <a:spcPct val="20000"/>
              </a:spcBef>
              <a:spcAft>
                <a:spcPct val="0"/>
              </a:spcAft>
              <a:buChar char="»"/>
              <a:defRPr sz="1800">
                <a:solidFill>
                  <a:schemeClr val="tx1"/>
                </a:solidFill>
                <a:latin typeface="+mn-lt"/>
                <a:ea typeface="ＭＳ Ｐゴシック" charset="-128"/>
              </a:defRPr>
            </a:lvl8pPr>
            <a:lvl9pPr marL="3886200" indent="-228600" algn="l" rtl="0" fontAlgn="base">
              <a:spcBef>
                <a:spcPct val="20000"/>
              </a:spcBef>
              <a:spcAft>
                <a:spcPct val="0"/>
              </a:spcAft>
              <a:buChar char="»"/>
              <a:defRPr sz="1800">
                <a:solidFill>
                  <a:schemeClr val="tx1"/>
                </a:solidFill>
                <a:latin typeface="+mn-lt"/>
                <a:ea typeface="ＭＳ Ｐゴシック" charset="-128"/>
              </a:defRPr>
            </a:lvl9pPr>
          </a:lstStyle>
          <a:p>
            <a:pPr eaLnBrk="1" hangingPunct="1">
              <a:lnSpc>
                <a:spcPct val="90000"/>
              </a:lnSpc>
            </a:pPr>
            <a:r>
              <a:rPr lang="en-US" sz="2000" kern="0" dirty="0"/>
              <a:t>Where</a:t>
            </a:r>
          </a:p>
          <a:p>
            <a:pPr lvl="1" eaLnBrk="1" hangingPunct="1">
              <a:lnSpc>
                <a:spcPct val="90000"/>
              </a:lnSpc>
            </a:pPr>
            <a:r>
              <a:rPr lang="en-US" sz="1800" kern="0" dirty="0"/>
              <a:t>G = Government purchases of goods &amp; services                 (not transfer payments)</a:t>
            </a:r>
          </a:p>
        </p:txBody>
      </p:sp>
      <p:sp>
        <p:nvSpPr>
          <p:cNvPr id="7"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68415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45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bg/>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454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4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uiExpand="1" build="p"/>
      <p:bldP spid="6" grpId="0" uiExpand="1" build="p"/>
      <p:bldP spid="6" grpI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6"/>
          <p:cNvSpPr>
            <a:spLocks noGrp="1"/>
          </p:cNvSpPr>
          <p:nvPr>
            <p:ph type="sldNum" sz="quarter" idx="12"/>
          </p:nvPr>
        </p:nvSpPr>
        <p:spPr>
          <a:noFill/>
        </p:spPr>
        <p:txBody>
          <a:bodyPr/>
          <a:lstStyle/>
          <a:p>
            <a:fld id="{8067B528-1CA5-AC4B-AB3F-847EE6FAC7AE}" type="slidenum">
              <a:rPr lang="en-US" smtClean="0"/>
              <a:pPr/>
              <a:t>22</a:t>
            </a:fld>
            <a:endParaRPr lang="en-US"/>
          </a:p>
        </p:txBody>
      </p:sp>
      <p:sp>
        <p:nvSpPr>
          <p:cNvPr id="56324"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5571" name="Rectangle 3"/>
          <p:cNvSpPr>
            <a:spLocks noGrp="1" noChangeArrowheads="1"/>
          </p:cNvSpPr>
          <p:nvPr>
            <p:ph type="body" sz="half" idx="1"/>
          </p:nvPr>
        </p:nvSpPr>
        <p:spPr>
          <a:xfrm>
            <a:off x="457200" y="1600200"/>
            <a:ext cx="8232775" cy="5048250"/>
          </a:xfrm>
        </p:spPr>
        <p:txBody>
          <a:bodyPr/>
          <a:lstStyle/>
          <a:p>
            <a:pPr eaLnBrk="1" hangingPunct="1">
              <a:lnSpc>
                <a:spcPct val="90000"/>
              </a:lnSpc>
            </a:pPr>
            <a:r>
              <a:rPr lang="en-US" sz="3600" dirty="0"/>
              <a:t>Thus</a:t>
            </a:r>
          </a:p>
          <a:p>
            <a:pPr eaLnBrk="1" hangingPunct="1">
              <a:lnSpc>
                <a:spcPct val="90000"/>
              </a:lnSpc>
              <a:buFontTx/>
              <a:buNone/>
            </a:pPr>
            <a:r>
              <a:rPr lang="en-US" sz="3600" dirty="0"/>
              <a:t>			(X </a:t>
            </a:r>
            <a:r>
              <a:rPr lang="en-US" sz="3600" dirty="0">
                <a:ea typeface="Arial" charset="0"/>
                <a:cs typeface="Arial" charset="0"/>
              </a:rPr>
              <a:t>− M) = Y − (</a:t>
            </a:r>
            <a:r>
              <a:rPr lang="en-US" sz="3600" dirty="0"/>
              <a:t>C + I + G)</a:t>
            </a:r>
          </a:p>
          <a:p>
            <a:pPr lvl="1" eaLnBrk="1" hangingPunct="1">
              <a:lnSpc>
                <a:spcPct val="90000"/>
              </a:lnSpc>
            </a:pPr>
            <a:endParaRPr lang="en-US" sz="3200" dirty="0"/>
          </a:p>
          <a:p>
            <a:pPr lvl="1" eaLnBrk="1" hangingPunct="1">
              <a:lnSpc>
                <a:spcPct val="90000"/>
              </a:lnSpc>
            </a:pPr>
            <a:r>
              <a:rPr lang="en-US" sz="3200" dirty="0"/>
              <a:t>So a trade deficit </a:t>
            </a:r>
          </a:p>
          <a:p>
            <a:pPr lvl="1" eaLnBrk="1" hangingPunct="1">
              <a:lnSpc>
                <a:spcPct val="90000"/>
              </a:lnSpc>
              <a:buFontTx/>
              <a:buNone/>
            </a:pPr>
            <a:r>
              <a:rPr lang="en-US" sz="3200" dirty="0"/>
              <a:t>			(X </a:t>
            </a:r>
            <a:r>
              <a:rPr lang="en-US" sz="3200" dirty="0">
                <a:ea typeface="Arial" charset="0"/>
                <a:cs typeface="Arial" charset="0"/>
              </a:rPr>
              <a:t>− M) &lt; 0 </a:t>
            </a:r>
          </a:p>
          <a:p>
            <a:pPr lvl="1" eaLnBrk="1" hangingPunct="1">
              <a:lnSpc>
                <a:spcPct val="90000"/>
              </a:lnSpc>
              <a:buFontTx/>
              <a:buNone/>
            </a:pPr>
            <a:r>
              <a:rPr lang="en-US" sz="3200" dirty="0">
                <a:ea typeface="Arial" charset="0"/>
                <a:cs typeface="Arial" charset="0"/>
              </a:rPr>
              <a:t>	means that we are spending </a:t>
            </a:r>
          </a:p>
          <a:p>
            <a:pPr lvl="1" eaLnBrk="1" hangingPunct="1">
              <a:lnSpc>
                <a:spcPct val="90000"/>
              </a:lnSpc>
              <a:buFontTx/>
              <a:buNone/>
            </a:pPr>
            <a:r>
              <a:rPr lang="en-US" sz="3200" dirty="0">
                <a:ea typeface="Arial" charset="0"/>
                <a:cs typeface="Arial" charset="0"/>
              </a:rPr>
              <a:t>			(</a:t>
            </a:r>
            <a:r>
              <a:rPr lang="en-US" sz="3200" dirty="0"/>
              <a:t>C + I + G)</a:t>
            </a:r>
          </a:p>
          <a:p>
            <a:pPr lvl="1" eaLnBrk="1" hangingPunct="1">
              <a:lnSpc>
                <a:spcPct val="90000"/>
              </a:lnSpc>
              <a:buFontTx/>
              <a:buNone/>
            </a:pPr>
            <a:r>
              <a:rPr lang="en-US" sz="3200" dirty="0"/>
              <a:t>	more than our income Y</a:t>
            </a:r>
          </a:p>
          <a:p>
            <a:pPr lvl="2" eaLnBrk="1" hangingPunct="1">
              <a:lnSpc>
                <a:spcPct val="90000"/>
              </a:lnSpc>
              <a:buFontTx/>
              <a:buNone/>
            </a:pPr>
            <a:r>
              <a:rPr lang="en-US" sz="1800" dirty="0"/>
              <a:t>		</a:t>
            </a:r>
          </a:p>
        </p:txBody>
      </p:sp>
      <p:sp>
        <p:nvSpPr>
          <p:cNvPr id="365572" name="Text Box 4"/>
          <p:cNvSpPr txBox="1">
            <a:spLocks noChangeArrowheads="1"/>
          </p:cNvSpPr>
          <p:nvPr/>
        </p:nvSpPr>
        <p:spPr bwMode="auto">
          <a:xfrm rot="-1015650">
            <a:off x="217488" y="2698750"/>
            <a:ext cx="21780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Trade Surplus</a:t>
            </a:r>
          </a:p>
        </p:txBody>
      </p:sp>
      <p:sp>
        <p:nvSpPr>
          <p:cNvPr id="365573" name="Text Box 5"/>
          <p:cNvSpPr txBox="1">
            <a:spLocks noChangeArrowheads="1"/>
          </p:cNvSpPr>
          <p:nvPr/>
        </p:nvSpPr>
        <p:spPr bwMode="auto">
          <a:xfrm rot="1415273">
            <a:off x="7303167" y="2997551"/>
            <a:ext cx="1825625"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Expenditure</a:t>
            </a:r>
          </a:p>
        </p:txBody>
      </p:sp>
      <p:sp>
        <p:nvSpPr>
          <p:cNvPr id="365574" name="Text Box 6"/>
          <p:cNvSpPr txBox="1">
            <a:spLocks noChangeArrowheads="1"/>
          </p:cNvSpPr>
          <p:nvPr/>
        </p:nvSpPr>
        <p:spPr bwMode="auto">
          <a:xfrm>
            <a:off x="3966105" y="2758016"/>
            <a:ext cx="12128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Income</a:t>
            </a:r>
          </a:p>
        </p:txBody>
      </p:sp>
      <p:sp>
        <p:nvSpPr>
          <p:cNvPr id="365575" name="Line 7"/>
          <p:cNvSpPr>
            <a:spLocks noChangeShapeType="1"/>
          </p:cNvSpPr>
          <p:nvPr/>
        </p:nvSpPr>
        <p:spPr bwMode="auto">
          <a:xfrm flipV="1">
            <a:off x="4561946" y="2693988"/>
            <a:ext cx="0" cy="1730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6" name="Line 8"/>
          <p:cNvSpPr>
            <a:spLocks noChangeShapeType="1"/>
          </p:cNvSpPr>
          <p:nvPr/>
        </p:nvSpPr>
        <p:spPr bwMode="auto">
          <a:xfrm flipH="1" flipV="1">
            <a:off x="7281333" y="2770717"/>
            <a:ext cx="130175" cy="1301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7" name="Line 9"/>
          <p:cNvSpPr>
            <a:spLocks noChangeShapeType="1"/>
          </p:cNvSpPr>
          <p:nvPr/>
        </p:nvSpPr>
        <p:spPr bwMode="auto">
          <a:xfrm flipV="1">
            <a:off x="2219325" y="2570163"/>
            <a:ext cx="146050" cy="571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2"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7644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55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55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557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557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557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571">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P spid="365572" grpId="0"/>
      <p:bldP spid="365573" grpId="0"/>
      <p:bldP spid="365574" grpId="0"/>
      <p:bldP spid="365575" grpId="0" animBg="1"/>
      <p:bldP spid="365576" grpId="0" animBg="1"/>
      <p:bldP spid="3655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23</a:t>
            </a:fld>
            <a:endParaRPr lang="en-US"/>
          </a:p>
        </p:txBody>
      </p:sp>
      <p:sp>
        <p:nvSpPr>
          <p:cNvPr id="57348" name="Rectangle 2"/>
          <p:cNvSpPr>
            <a:spLocks noGrp="1" noChangeArrowheads="1"/>
          </p:cNvSpPr>
          <p:nvPr>
            <p:ph type="title"/>
          </p:nvPr>
        </p:nvSpPr>
        <p:spPr/>
        <p:txBody>
          <a:bodyPr/>
          <a:lstStyle/>
          <a:p>
            <a:pPr eaLnBrk="1" hangingPunct="1"/>
            <a:r>
              <a:rPr lang="en-US" sz="4000" dirty="0"/>
              <a:t>What the Trade Balance </a:t>
            </a:r>
            <a:br>
              <a:rPr lang="en-US" sz="4000" dirty="0"/>
            </a:br>
            <a:r>
              <a:rPr lang="en-US" sz="4000" b="1" dirty="0"/>
              <a:t>Does </a:t>
            </a:r>
            <a:r>
              <a:rPr lang="en-US" sz="4000" dirty="0"/>
              <a:t>Mean</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Therefore, in spite of its name, and it’s definition, the trade balance</a:t>
            </a:r>
          </a:p>
          <a:p>
            <a:pPr lvl="1" eaLnBrk="1" hangingPunct="1"/>
            <a:r>
              <a:rPr lang="en-US" sz="2400" dirty="0"/>
              <a:t>Is not really about trade, which is just the symptom</a:t>
            </a:r>
          </a:p>
          <a:p>
            <a:pPr lvl="1" eaLnBrk="1" hangingPunct="1"/>
            <a:r>
              <a:rPr lang="en-US" sz="2400" dirty="0"/>
              <a:t>It </a:t>
            </a:r>
            <a:r>
              <a:rPr lang="en-US" sz="2400" u="sng" dirty="0"/>
              <a:t>is</a:t>
            </a:r>
            <a:r>
              <a:rPr lang="en-US" sz="2400" dirty="0"/>
              <a:t> about whether we are living within our means</a:t>
            </a:r>
          </a:p>
          <a:p>
            <a:pPr eaLnBrk="1" hangingPunct="1"/>
            <a:r>
              <a:rPr lang="en-US" sz="2800" dirty="0"/>
              <a:t>If we are spending more than our income</a:t>
            </a:r>
          </a:p>
          <a:p>
            <a:pPr lvl="1" eaLnBrk="1" hangingPunct="1"/>
            <a:r>
              <a:rPr lang="en-US" sz="2400" dirty="0"/>
              <a:t>Then we are buying more than we are producing</a:t>
            </a:r>
          </a:p>
          <a:p>
            <a:pPr lvl="1" eaLnBrk="1" hangingPunct="1"/>
            <a:r>
              <a:rPr lang="en-US" sz="2400" dirty="0"/>
              <a:t>And we </a:t>
            </a:r>
            <a:r>
              <a:rPr lang="en-US" sz="2400" u="sng" dirty="0"/>
              <a:t>must</a:t>
            </a:r>
            <a:r>
              <a:rPr lang="en-US" sz="2400" dirty="0"/>
              <a:t> import the difference</a:t>
            </a:r>
          </a:p>
          <a:p>
            <a:pPr lvl="2" eaLnBrk="1" hangingPunct="1"/>
            <a:r>
              <a:rPr lang="en-US" sz="2000" dirty="0"/>
              <a:t>Thus running a trade deficit</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5022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76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76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24</a:t>
            </a:fld>
            <a:endParaRPr lang="en-US"/>
          </a:p>
        </p:txBody>
      </p:sp>
      <p:sp>
        <p:nvSpPr>
          <p:cNvPr id="57348" name="Rectangle 2"/>
          <p:cNvSpPr>
            <a:spLocks noGrp="1" noChangeArrowheads="1"/>
          </p:cNvSpPr>
          <p:nvPr>
            <p:ph type="title"/>
          </p:nvPr>
        </p:nvSpPr>
        <p:spPr/>
        <p:txBody>
          <a:bodyPr/>
          <a:lstStyle/>
          <a:p>
            <a:pPr eaLnBrk="1" hangingPunct="1"/>
            <a:r>
              <a:rPr lang="en-US" sz="4000" dirty="0"/>
              <a:t>Trade Deficits and GDP/Unemployment</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Do deficits either</a:t>
            </a:r>
          </a:p>
          <a:p>
            <a:pPr lvl="1" eaLnBrk="1" hangingPunct="1"/>
            <a:r>
              <a:rPr lang="en-US" sz="2400" dirty="0"/>
              <a:t>Cause booms, or</a:t>
            </a:r>
          </a:p>
          <a:p>
            <a:pPr lvl="1" eaLnBrk="1" hangingPunct="1"/>
            <a:r>
              <a:rPr lang="en-US" sz="2400" dirty="0"/>
              <a:t>Cause recessions?</a:t>
            </a:r>
          </a:p>
          <a:p>
            <a:pPr eaLnBrk="1" hangingPunct="1"/>
            <a:r>
              <a:rPr lang="en-US" sz="2800" dirty="0"/>
              <a:t>No.  Causation is the other direction</a:t>
            </a:r>
          </a:p>
          <a:p>
            <a:pPr lvl="1" eaLnBrk="1" hangingPunct="1"/>
            <a:r>
              <a:rPr lang="en-US" sz="2400" dirty="0"/>
              <a:t>When income rises in a boom, so does spending, and trade deficit grows</a:t>
            </a:r>
          </a:p>
          <a:p>
            <a:pPr lvl="1" eaLnBrk="1" hangingPunct="1"/>
            <a:r>
              <a:rPr lang="en-US" sz="2400" dirty="0"/>
              <a:t>When income falls in a recession, so does spending and the trade deficit shrinks</a:t>
            </a:r>
          </a:p>
          <a:p>
            <a:pPr eaLnBrk="1" hangingPunct="1"/>
            <a:endParaRPr lang="en-US" dirty="0"/>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3847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25</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149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26</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Mankiw reading</a:t>
            </a:r>
          </a:p>
          <a:p>
            <a:pPr lvl="1" eaLnBrk="1" hangingPunct="1"/>
            <a:r>
              <a:rPr lang="en-US" sz="2400" dirty="0"/>
              <a:t>Mankiw is a Harvard professor.  </a:t>
            </a:r>
          </a:p>
          <a:p>
            <a:pPr lvl="2" eaLnBrk="1" hangingPunct="1"/>
            <a:r>
              <a:rPr lang="en-US" sz="2000" dirty="0"/>
              <a:t>He was also Chair of Council of Economic Advisors under George W. Bush</a:t>
            </a:r>
          </a:p>
          <a:p>
            <a:pPr lvl="2" eaLnBrk="1" hangingPunct="1"/>
            <a:r>
              <a:rPr lang="en-US" sz="2000" dirty="0"/>
              <a:t>And later advisor to Mitt Romney</a:t>
            </a:r>
          </a:p>
          <a:p>
            <a:pPr lvl="1" eaLnBrk="1" hangingPunct="1"/>
            <a:r>
              <a:rPr lang="en-US" sz="2400" dirty="0"/>
              <a:t>He makes several points:</a:t>
            </a:r>
          </a:p>
          <a:p>
            <a:pPr lvl="2"/>
            <a:r>
              <a:rPr lang="en-US" sz="2000" dirty="0"/>
              <a:t>Money that flows out for imports comes back for exports and capital inflows</a:t>
            </a:r>
          </a:p>
          <a:p>
            <a:pPr lvl="2"/>
            <a:r>
              <a:rPr lang="en-US" sz="2000" dirty="0"/>
              <a:t>Deficit was largest when unemployment was lowest, because high income causes high imports</a:t>
            </a:r>
          </a:p>
          <a:p>
            <a:pPr lvl="2"/>
            <a:r>
              <a:rPr lang="en-US" sz="2000" dirty="0"/>
              <a:t>Trump’s intended policies (e.g., tax cuts, infrastructure spending) will increase the trade deficit</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7068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27</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When is a trade deficit good?</a:t>
            </a:r>
          </a:p>
          <a:p>
            <a:pPr lvl="1" eaLnBrk="1" hangingPunct="1"/>
            <a:r>
              <a:rPr lang="en-US" sz="2400" dirty="0"/>
              <a:t>When the country (like a young person) is investing for the future (like a successfully developing country)</a:t>
            </a:r>
          </a:p>
          <a:p>
            <a:pPr lvl="1" eaLnBrk="1" hangingPunct="1"/>
            <a:r>
              <a:rPr lang="en-US" sz="2400" u="sng" dirty="0"/>
              <a:t>Not</a:t>
            </a:r>
            <a:r>
              <a:rPr lang="en-US" sz="2400" dirty="0"/>
              <a:t> when it is going into debt just to finance current consumption (like the US)</a:t>
            </a:r>
            <a:endParaRPr lang="en-US" sz="2400" u="sng"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2155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28</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Lankford reading</a:t>
            </a:r>
          </a:p>
          <a:p>
            <a:pPr lvl="1" eaLnBrk="1" hangingPunct="1"/>
            <a:r>
              <a:rPr lang="en-US" sz="2400" dirty="0"/>
              <a:t>Note that the author of this opinion piece is a Republican senator (from Oklahoma)</a:t>
            </a:r>
          </a:p>
          <a:p>
            <a:pPr lvl="1" eaLnBrk="1" hangingPunct="1"/>
            <a:r>
              <a:rPr lang="en-US" sz="2400" dirty="0"/>
              <a:t>He makes two points:</a:t>
            </a:r>
          </a:p>
          <a:p>
            <a:pPr lvl="2"/>
            <a:r>
              <a:rPr lang="en-US" dirty="0"/>
              <a:t>That our trade deficit with Mexico is due to our much higher income.  We can afford to buy more than they can, and hence we do.</a:t>
            </a:r>
          </a:p>
          <a:p>
            <a:pPr lvl="2"/>
            <a:r>
              <a:rPr lang="en-US" dirty="0"/>
              <a:t>The deficit also reflects the fact the foreigners want to invest in the US and when they do, that money flowing in for investment requires that money flow out in a trade deficit.  But foreign investment into the US benefits us.</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8087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29</a:t>
            </a:fld>
            <a:endParaRPr lang="en-US"/>
          </a:p>
        </p:txBody>
      </p:sp>
      <p:sp>
        <p:nvSpPr>
          <p:cNvPr id="57348" name="Rectangle 2"/>
          <p:cNvSpPr>
            <a:spLocks noGrp="1" noChangeArrowheads="1"/>
          </p:cNvSpPr>
          <p:nvPr>
            <p:ph type="title"/>
          </p:nvPr>
        </p:nvSpPr>
        <p:spPr/>
        <p:txBody>
          <a:bodyPr/>
          <a:lstStyle/>
          <a:p>
            <a:pPr eaLnBrk="1" hangingPunct="1"/>
            <a:r>
              <a:rPr lang="en-US" sz="4000" dirty="0"/>
              <a:t>Are Trade Deficits a Problem?</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Lankford reading</a:t>
            </a:r>
          </a:p>
          <a:p>
            <a:pPr lvl="1" eaLnBrk="1" hangingPunct="1"/>
            <a:r>
              <a:rPr lang="en-US" sz="2400" dirty="0"/>
              <a:t>His first point is suspect.  </a:t>
            </a:r>
          </a:p>
          <a:p>
            <a:pPr lvl="2" eaLnBrk="1" hangingPunct="1"/>
            <a:r>
              <a:rPr lang="en-US" sz="2000" dirty="0"/>
              <a:t>US per capita income is higher</a:t>
            </a:r>
          </a:p>
          <a:p>
            <a:pPr lvl="2" eaLnBrk="1" hangingPunct="1"/>
            <a:r>
              <a:rPr lang="en-US" sz="2000" dirty="0"/>
              <a:t>But that doesn’t mean that our consumption can exceed our income by more, as a deficit implies</a:t>
            </a:r>
          </a:p>
          <a:p>
            <a:pPr lvl="2" eaLnBrk="1" hangingPunct="1"/>
            <a:r>
              <a:rPr lang="en-US" sz="2000" dirty="0"/>
              <a:t>Unless, perhaps, it means we have better credit and can borrow</a:t>
            </a:r>
          </a:p>
          <a:p>
            <a:pPr lvl="1" eaLnBrk="1" hangingPunct="1"/>
            <a:r>
              <a:rPr lang="en-US" sz="2400" dirty="0"/>
              <a:t>His second point is good</a:t>
            </a:r>
          </a:p>
          <a:p>
            <a:pPr lvl="2" eaLnBrk="1" hangingPunct="1"/>
            <a:r>
              <a:rPr lang="en-US" sz="2000" dirty="0"/>
              <a:t>Foreigners’ investments here are inflows in the Financial Account</a:t>
            </a:r>
          </a:p>
          <a:p>
            <a:pPr lvl="2" eaLnBrk="1" hangingPunct="1"/>
            <a:r>
              <a:rPr lang="en-US" sz="2000" dirty="0"/>
              <a:t>They must be matched by outflows in the current account</a:t>
            </a:r>
          </a:p>
          <a:p>
            <a:pPr lvl="2" eaLnBrk="1" hangingPunct="1"/>
            <a:endParaRPr lang="en-US" sz="2000"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43566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ea typeface="ＭＳ Ｐゴシック" pitchFamily="-109" charset="-128"/>
                <a:cs typeface="ＭＳ Ｐゴシック" pitchFamily="-109" charset="-128"/>
              </a:rPr>
              <a:t>Trade deficits</a:t>
            </a:r>
          </a:p>
          <a:p>
            <a:pPr lvl="1" eaLnBrk="1" hangingPunct="1"/>
            <a:r>
              <a:rPr lang="en-US" dirty="0">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solidFill>
                  <a:schemeClr val="bg1">
                    <a:lumMod val="75000"/>
                  </a:schemeClr>
                </a:solidFill>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61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30</a:t>
            </a:fld>
            <a:endParaRPr lang="en-US"/>
          </a:p>
        </p:txBody>
      </p:sp>
      <p:sp>
        <p:nvSpPr>
          <p:cNvPr id="57348" name="Rectangle 2"/>
          <p:cNvSpPr>
            <a:spLocks noGrp="1" noChangeArrowheads="1"/>
          </p:cNvSpPr>
          <p:nvPr>
            <p:ph type="title"/>
          </p:nvPr>
        </p:nvSpPr>
        <p:spPr/>
        <p:txBody>
          <a:bodyPr/>
          <a:lstStyle/>
          <a:p>
            <a:pPr eaLnBrk="1" hangingPunct="1"/>
            <a:r>
              <a:rPr lang="en-US" sz="4000" dirty="0"/>
              <a:t>What about </a:t>
            </a:r>
            <a:r>
              <a:rPr lang="en-US" sz="4000" u="sng" dirty="0"/>
              <a:t>Bilateral</a:t>
            </a:r>
            <a:r>
              <a:rPr lang="en-US" sz="4000" dirty="0"/>
              <a:t> imbalances?</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There is no reason why bilateral trade should be balanced</a:t>
            </a:r>
          </a:p>
          <a:p>
            <a:pPr lvl="1" eaLnBrk="1" hangingPunct="1"/>
            <a:r>
              <a:rPr lang="en-US" sz="2400" dirty="0"/>
              <a:t>Depending on who is exporting importing what, it may make sense for a country to</a:t>
            </a:r>
          </a:p>
          <a:p>
            <a:pPr lvl="2" eaLnBrk="1" hangingPunct="1"/>
            <a:r>
              <a:rPr lang="en-US" sz="2000" dirty="0"/>
              <a:t>Mainly buy (import) from one country, and</a:t>
            </a:r>
          </a:p>
          <a:p>
            <a:pPr lvl="2" eaLnBrk="1" hangingPunct="1"/>
            <a:r>
              <a:rPr lang="en-US" sz="2000" dirty="0"/>
              <a:t>Mainly sell (export) to another country</a:t>
            </a:r>
          </a:p>
          <a:p>
            <a:pPr eaLnBrk="1" hangingPunct="1"/>
            <a:r>
              <a:rPr lang="en-US" sz="2800" dirty="0"/>
              <a:t>Example</a:t>
            </a:r>
          </a:p>
          <a:p>
            <a:pPr lvl="1" eaLnBrk="1" hangingPunct="1"/>
            <a:r>
              <a:rPr lang="en-US" sz="2400" dirty="0"/>
              <a:t>China has lots of labor but few natural resources</a:t>
            </a:r>
          </a:p>
          <a:p>
            <a:pPr lvl="2" eaLnBrk="1" hangingPunct="1"/>
            <a:r>
              <a:rPr lang="en-US" sz="2000" dirty="0"/>
              <a:t>So it imports resources from Australia, and</a:t>
            </a:r>
          </a:p>
          <a:p>
            <a:pPr lvl="2" eaLnBrk="1" hangingPunct="1"/>
            <a:r>
              <a:rPr lang="en-US" sz="2000" dirty="0"/>
              <a:t>Exports manufactures to the US</a:t>
            </a:r>
          </a:p>
          <a:p>
            <a:pPr lvl="2" eaLnBrk="1" hangingPunct="1"/>
            <a:endParaRPr lang="en-US" dirty="0"/>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119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76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p:spPr>
        <p:txBody>
          <a:bodyPr/>
          <a:lstStyle/>
          <a:p>
            <a:fld id="{A590BC6E-730D-2B4E-B3A2-DF6CE90C992D}" type="slidenum">
              <a:rPr lang="en-US" smtClean="0"/>
              <a:pPr/>
              <a:t>31</a:t>
            </a:fld>
            <a:endParaRPr lang="en-US"/>
          </a:p>
        </p:txBody>
      </p:sp>
      <p:sp>
        <p:nvSpPr>
          <p:cNvPr id="57348" name="Rectangle 2"/>
          <p:cNvSpPr>
            <a:spLocks noGrp="1" noChangeArrowheads="1"/>
          </p:cNvSpPr>
          <p:nvPr>
            <p:ph type="title"/>
          </p:nvPr>
        </p:nvSpPr>
        <p:spPr/>
        <p:txBody>
          <a:bodyPr/>
          <a:lstStyle/>
          <a:p>
            <a:pPr eaLnBrk="1" hangingPunct="1"/>
            <a:r>
              <a:rPr lang="en-US" sz="4000" dirty="0"/>
              <a:t>What about </a:t>
            </a:r>
            <a:r>
              <a:rPr lang="en-US" sz="4000" u="sng" dirty="0"/>
              <a:t>Bilateral</a:t>
            </a:r>
            <a:r>
              <a:rPr lang="en-US" sz="4000" dirty="0"/>
              <a:t> imbalances?</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Can tariffs change bilateral imbalances?</a:t>
            </a:r>
          </a:p>
          <a:p>
            <a:pPr lvl="1" eaLnBrk="1" hangingPunct="1"/>
            <a:r>
              <a:rPr lang="en-US" sz="2400" dirty="0"/>
              <a:t>Yes</a:t>
            </a:r>
          </a:p>
          <a:p>
            <a:pPr lvl="1" eaLnBrk="1" hangingPunct="1"/>
            <a:r>
              <a:rPr lang="en-US" sz="2400" dirty="0"/>
              <a:t>Tariffs on one country won’t change how much we import overall, but they can change from whom we import</a:t>
            </a:r>
          </a:p>
          <a:p>
            <a:pPr lvl="1" eaLnBrk="1" hangingPunct="1"/>
            <a:r>
              <a:rPr lang="en-US" sz="2400" dirty="0"/>
              <a:t>The tariff on imports from China should</a:t>
            </a:r>
          </a:p>
          <a:p>
            <a:pPr lvl="2" eaLnBrk="1" hangingPunct="1"/>
            <a:r>
              <a:rPr lang="en-US" dirty="0"/>
              <a:t>Reduce our bilateral deficit with China</a:t>
            </a:r>
          </a:p>
          <a:p>
            <a:pPr lvl="2" eaLnBrk="1" hangingPunct="1"/>
            <a:r>
              <a:rPr lang="en-US" dirty="0"/>
              <a:t>Increase our deficit with other countries, as we import the goods from them instead of from China</a:t>
            </a:r>
          </a:p>
        </p:txBody>
      </p:sp>
      <p:sp>
        <p:nvSpPr>
          <p:cNvPr id="6" name="Footer Placeholder 3"/>
          <p:cNvSpPr>
            <a:spLocks noGrp="1"/>
          </p:cNvSpPr>
          <p:nvPr>
            <p:ph type="ftr" sz="quarter" idx="11"/>
          </p:nvPr>
        </p:nvSpPr>
        <p:spPr>
          <a:xfrm>
            <a:off x="3124200" y="6245225"/>
            <a:ext cx="2895600" cy="476250"/>
          </a:xfrm>
        </p:spPr>
        <p:txBody>
          <a:bodyPr/>
          <a:lstStyle/>
          <a:p>
            <a:r>
              <a:rPr lang="en-US"/>
              <a:t>Lecture 3:  Deficits</a:t>
            </a:r>
            <a:endParaRPr lang="en-US" dirty="0"/>
          </a:p>
        </p:txBody>
      </p:sp>
    </p:spTree>
    <p:extLst>
      <p:ext uri="{BB962C8B-B14F-4D97-AF65-F5344CB8AC3E}">
        <p14:creationId xmlns:p14="http://schemas.microsoft.com/office/powerpoint/2010/main" val="14107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sz="2800" dirty="0"/>
              <a:t>Why do President Trump and others see trade deficits of the US, both overall and bilateral, as bad?  </a:t>
            </a:r>
          </a:p>
          <a:p>
            <a:pPr marL="0" indent="0">
              <a:buNone/>
            </a:pPr>
            <a:endParaRPr lang="en-US" sz="2800" dirty="0"/>
          </a:p>
          <a:p>
            <a:pPr marL="0" indent="0">
              <a:buNone/>
            </a:pPr>
            <a:r>
              <a:rPr lang="en-US" sz="2800" dirty="0"/>
              <a:t>Do they see them as signs of bad US policies or of bad policies of other countries?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1544876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7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dirty="0"/>
              <a:t>How are they determined?</a:t>
            </a:r>
          </a:p>
          <a:p>
            <a:pPr lvl="1"/>
            <a:r>
              <a:rPr lang="en-US" dirty="0"/>
              <a:t>By markets </a:t>
            </a:r>
            <a:r>
              <a:rPr lang="mr-IN" dirty="0"/>
              <a:t>–</a:t>
            </a:r>
            <a:r>
              <a:rPr lang="en-US" dirty="0"/>
              <a:t> supply and demand</a:t>
            </a:r>
          </a:p>
          <a:p>
            <a:pPr lvl="2"/>
            <a:r>
              <a:rPr lang="en-US" dirty="0"/>
              <a:t>That’s all, in countries with a “floating exchange rate”</a:t>
            </a:r>
          </a:p>
          <a:p>
            <a:pPr lvl="3"/>
            <a:r>
              <a:rPr lang="en-US" dirty="0"/>
              <a:t>US, EU, Canada, Mexico, and others</a:t>
            </a:r>
          </a:p>
          <a:p>
            <a:pPr lvl="1"/>
            <a:r>
              <a:rPr lang="en-US" dirty="0"/>
              <a:t>By governments intervening in markets</a:t>
            </a:r>
          </a:p>
          <a:p>
            <a:pPr lvl="2"/>
            <a:r>
              <a:rPr lang="en-US" dirty="0"/>
              <a:t>Selling their own currency and buying others to push their currency down</a:t>
            </a:r>
          </a:p>
          <a:p>
            <a:pPr lvl="2"/>
            <a:r>
              <a:rPr lang="en-US" dirty="0"/>
              <a:t>Buying their own currency and selling others to push their currency up</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130535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dirty="0"/>
              <a:t>Exchange-market intervention</a:t>
            </a:r>
          </a:p>
          <a:p>
            <a:pPr lvl="1"/>
            <a:r>
              <a:rPr lang="en-US" dirty="0"/>
              <a:t>Is done, if at all, by the Central Bank (CB)</a:t>
            </a:r>
          </a:p>
          <a:p>
            <a:pPr lvl="1"/>
            <a:r>
              <a:rPr lang="en-US" dirty="0"/>
              <a:t>Requires “International Reserves”</a:t>
            </a:r>
          </a:p>
          <a:p>
            <a:pPr lvl="2"/>
            <a:r>
              <a:rPr lang="en-US" dirty="0"/>
              <a:t>Of foreign currencies (usually the US dollar), or</a:t>
            </a:r>
          </a:p>
          <a:p>
            <a:pPr lvl="2"/>
            <a:r>
              <a:rPr lang="en-US" dirty="0"/>
              <a:t>Of foreign assets denominated in foreign currency</a:t>
            </a:r>
          </a:p>
          <a:p>
            <a:pPr lvl="1"/>
            <a:r>
              <a:rPr lang="en-US" dirty="0"/>
              <a:t>Reserves </a:t>
            </a:r>
          </a:p>
          <a:p>
            <a:pPr lvl="2"/>
            <a:r>
              <a:rPr lang="en-US" dirty="0"/>
              <a:t>Rise when intervention pushes down the domestic currency (since CB buys $)</a:t>
            </a:r>
          </a:p>
          <a:p>
            <a:pPr lvl="2"/>
            <a:r>
              <a:rPr lang="en-US" dirty="0"/>
              <a:t>Fall when intervention pushes up the domestic currency (since CB sells $)</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1727790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Currency Manipulation</a:t>
            </a:r>
          </a:p>
          <a:p>
            <a:pPr lvl="1"/>
            <a:r>
              <a:rPr lang="en-US" sz="2400" dirty="0"/>
              <a:t>Usually defined as intervention intended to reduce the value of a country’s own currency</a:t>
            </a:r>
          </a:p>
          <a:p>
            <a:pPr lvl="2"/>
            <a:r>
              <a:rPr lang="en-US" sz="2000" dirty="0"/>
              <a:t>In order to make its exports more competitive, and</a:t>
            </a:r>
          </a:p>
          <a:p>
            <a:pPr lvl="2"/>
            <a:r>
              <a:rPr lang="en-US" sz="2000" dirty="0"/>
              <a:t>Discourage imports</a:t>
            </a:r>
          </a:p>
          <a:p>
            <a:pPr lvl="1"/>
            <a:r>
              <a:rPr lang="en-US" sz="2400" dirty="0"/>
              <a:t>Other countries object to it, because it reduces their exports</a:t>
            </a:r>
          </a:p>
          <a:p>
            <a:pPr lvl="1"/>
            <a:r>
              <a:rPr lang="en-US" sz="2400" dirty="0"/>
              <a:t>Congress requires the US Treasury Department to report twice a year on currency manipulation</a:t>
            </a:r>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Tree>
    <p:extLst>
      <p:ext uri="{BB962C8B-B14F-4D97-AF65-F5344CB8AC3E}">
        <p14:creationId xmlns:p14="http://schemas.microsoft.com/office/powerpoint/2010/main" val="149052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Currency Manipulation</a:t>
            </a:r>
          </a:p>
          <a:p>
            <a:pPr lvl="1"/>
            <a:r>
              <a:rPr lang="en-US" sz="2400" dirty="0"/>
              <a:t>Many have accused China, especially, of currency manipulation over the years</a:t>
            </a:r>
          </a:p>
          <a:p>
            <a:pPr lvl="1"/>
            <a:r>
              <a:rPr lang="en-US" sz="2400" dirty="0"/>
              <a:t>Trump promised, during the campaign, to label China a currency manipulator “on his first day in office.”  He did not.</a:t>
            </a:r>
          </a:p>
          <a:p>
            <a:pPr lvl="1"/>
            <a:r>
              <a:rPr lang="en-US" sz="2400" dirty="0"/>
              <a:t>Had he done so, according to the FT reading, it</a:t>
            </a:r>
          </a:p>
          <a:p>
            <a:pPr lvl="2"/>
            <a:r>
              <a:rPr lang="en-US" sz="2000" dirty="0"/>
              <a:t>would have authorized “the US to do nothing except negotiate with Beijing over the renminbi, which it is already doing.”</a:t>
            </a:r>
          </a:p>
          <a:p>
            <a:pPr lvl="1"/>
            <a:r>
              <a:rPr lang="en-US" sz="2400" dirty="0"/>
              <a:t>In April 2018, the third such report under Trump did </a:t>
            </a:r>
            <a:r>
              <a:rPr lang="en-US" sz="2400" u="sng" dirty="0"/>
              <a:t>not</a:t>
            </a:r>
            <a:r>
              <a:rPr lang="en-US" sz="2400" dirty="0"/>
              <a:t> label China a currency manipulator</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Tree>
    <p:extLst>
      <p:ext uri="{BB962C8B-B14F-4D97-AF65-F5344CB8AC3E}">
        <p14:creationId xmlns:p14="http://schemas.microsoft.com/office/powerpoint/2010/main" val="988595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38</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ea typeface="ＭＳ Ｐゴシック" pitchFamily="-109" charset="-128"/>
                <a:cs typeface="ＭＳ Ｐゴシック" pitchFamily="-109" charset="-128"/>
              </a:rPr>
              <a:t>Criteria for naming it</a:t>
            </a:r>
          </a:p>
          <a:p>
            <a:pPr lvl="1" eaLnBrk="1" hangingPunct="1"/>
            <a:r>
              <a:rPr lang="en-US" dirty="0">
                <a:solidFill>
                  <a:schemeClr val="bg1">
                    <a:lumMod val="75000"/>
                  </a:schemeClr>
                </a:solidFill>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83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Rates</a:t>
            </a:r>
          </a:p>
        </p:txBody>
      </p:sp>
      <p:sp>
        <p:nvSpPr>
          <p:cNvPr id="3" name="Content Placeholder 2"/>
          <p:cNvSpPr>
            <a:spLocks noGrp="1"/>
          </p:cNvSpPr>
          <p:nvPr>
            <p:ph idx="1"/>
          </p:nvPr>
        </p:nvSpPr>
        <p:spPr/>
        <p:txBody>
          <a:bodyPr/>
          <a:lstStyle/>
          <a:p>
            <a:r>
              <a:rPr lang="en-US" sz="2800" dirty="0"/>
              <a:t>US criteria for currency manipulation</a:t>
            </a:r>
          </a:p>
          <a:p>
            <a:pPr lvl="2"/>
            <a:r>
              <a:rPr lang="en-US" sz="1800" dirty="0"/>
              <a:t>As of April 2016, per Bergsten-Gagnon reading</a:t>
            </a:r>
          </a:p>
          <a:p>
            <a:pPr lvl="1"/>
            <a:r>
              <a:rPr lang="en-US" sz="2000" dirty="0"/>
              <a:t>has $55 billion or more of annual trade with the United States (to count as a “major trading partner”); </a:t>
            </a:r>
          </a:p>
          <a:p>
            <a:pPr lvl="2"/>
            <a:r>
              <a:rPr lang="en-US" sz="1600" dirty="0"/>
              <a:t>(Economist reading omits this)</a:t>
            </a:r>
          </a:p>
          <a:p>
            <a:pPr lvl="1"/>
            <a:r>
              <a:rPr lang="en-US" sz="2000" dirty="0"/>
              <a:t>runs a bilateral trade surplus with the United States exceeding $20 billion over the past 12 months; </a:t>
            </a:r>
          </a:p>
          <a:p>
            <a:pPr lvl="1"/>
            <a:r>
              <a:rPr lang="en-US" sz="2000" dirty="0"/>
              <a:t>runs global current account surplus exceeding 3 percent of the country’s GDP over the past 12 months; and </a:t>
            </a:r>
          </a:p>
          <a:p>
            <a:pPr lvl="1"/>
            <a:r>
              <a:rPr lang="en-US" sz="2000" dirty="0"/>
              <a:t>engages repeated net foreign exchange purchases exceeding 2 percent of the country’s GDP over the past 12 months. </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68103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Balance of trade = Exports minus Imports</a:t>
            </a:r>
          </a:p>
          <a:p>
            <a:pPr lvl="1"/>
            <a:r>
              <a:rPr lang="en-US" dirty="0"/>
              <a:t>“Surplus” if positive</a:t>
            </a:r>
          </a:p>
          <a:p>
            <a:pPr lvl="1"/>
            <a:r>
              <a:rPr lang="en-US" dirty="0"/>
              <a:t>“Deficit” if negative</a:t>
            </a:r>
          </a:p>
          <a:p>
            <a:r>
              <a:rPr lang="en-US" dirty="0"/>
              <a:t>Reported in 2 forms</a:t>
            </a:r>
          </a:p>
          <a:p>
            <a:pPr lvl="1"/>
            <a:r>
              <a:rPr lang="en-US" dirty="0"/>
              <a:t>Balance of trade in goods (aka “merchandise”)</a:t>
            </a:r>
          </a:p>
          <a:p>
            <a:pPr lvl="1"/>
            <a:r>
              <a:rPr lang="en-US" dirty="0"/>
              <a:t>Balance of trade in goods and services</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a:t>
            </a:fld>
            <a:endParaRPr lang="en-US" dirty="0"/>
          </a:p>
        </p:txBody>
      </p:sp>
    </p:spTree>
    <p:extLst>
      <p:ext uri="{BB962C8B-B14F-4D97-AF65-F5344CB8AC3E}">
        <p14:creationId xmlns:p14="http://schemas.microsoft.com/office/powerpoint/2010/main" val="871555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3:  Deficits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40</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Class 3 </a:t>
            </a:r>
            <a:r>
              <a:rPr lang="en-US" dirty="0">
                <a:ea typeface="ＭＳ Ｐゴシック" pitchFamily="-109" charset="-128"/>
                <a:cs typeface="ＭＳ Ｐゴシック" pitchFamily="-109" charset="-128"/>
              </a:rPr>
              <a:t>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Trade Deficits; Currency Manipulation</a:t>
            </a:r>
          </a:p>
          <a:p>
            <a:pPr eaLnBrk="1" hangingPunct="1"/>
            <a:r>
              <a:rPr lang="en-US" dirty="0">
                <a:solidFill>
                  <a:schemeClr val="bg1">
                    <a:lumMod val="75000"/>
                  </a:schemeClr>
                </a:solidFill>
                <a:ea typeface="ＭＳ Ｐゴシック" pitchFamily="-109" charset="-128"/>
                <a:cs typeface="ＭＳ Ｐゴシック" pitchFamily="-109" charset="-128"/>
              </a:rPr>
              <a:t>Trade deficits</a:t>
            </a:r>
          </a:p>
          <a:p>
            <a:pPr lvl="1" eaLnBrk="1" hangingPunct="1"/>
            <a:r>
              <a:rPr lang="en-US" dirty="0">
                <a:solidFill>
                  <a:schemeClr val="bg1">
                    <a:lumMod val="75000"/>
                  </a:schemeClr>
                </a:solidFill>
                <a:ea typeface="ＭＳ Ｐゴシック" pitchFamily="-109" charset="-128"/>
                <a:cs typeface="ＭＳ Ｐゴシック" pitchFamily="-109" charset="-128"/>
              </a:rPr>
              <a:t>Definitions</a:t>
            </a:r>
          </a:p>
          <a:p>
            <a:pPr lvl="1" eaLnBrk="1" hangingPunct="1"/>
            <a:r>
              <a:rPr lang="en-US" dirty="0">
                <a:solidFill>
                  <a:schemeClr val="bg1">
                    <a:lumMod val="75000"/>
                  </a:schemeClr>
                </a:solidFill>
                <a:ea typeface="ＭＳ Ｐゴシック" pitchFamily="-109" charset="-128"/>
                <a:cs typeface="ＭＳ Ｐゴシック" pitchFamily="-109" charset="-128"/>
              </a:rPr>
              <a:t>What they </a:t>
            </a:r>
            <a:r>
              <a:rPr lang="en-US" b="1" dirty="0">
                <a:solidFill>
                  <a:schemeClr val="bg1">
                    <a:lumMod val="75000"/>
                  </a:schemeClr>
                </a:solidFill>
                <a:ea typeface="ＭＳ Ｐゴシック" pitchFamily="-109" charset="-128"/>
                <a:cs typeface="ＭＳ Ｐゴシック" pitchFamily="-109" charset="-128"/>
              </a:rPr>
              <a:t>do </a:t>
            </a:r>
            <a:r>
              <a:rPr lang="en-US" dirty="0">
                <a:solidFill>
                  <a:schemeClr val="bg1">
                    <a:lumMod val="75000"/>
                  </a:schemeClr>
                </a:solidFill>
                <a:ea typeface="ＭＳ Ｐゴシック" pitchFamily="-109" charset="-128"/>
                <a:cs typeface="ＭＳ Ｐゴシック" pitchFamily="-109" charset="-128"/>
              </a:rPr>
              <a:t>and</a:t>
            </a:r>
            <a:r>
              <a:rPr lang="en-US" b="1" dirty="0">
                <a:solidFill>
                  <a:schemeClr val="bg1">
                    <a:lumMod val="75000"/>
                  </a:schemeClr>
                </a:solidFill>
                <a:ea typeface="ＭＳ Ｐゴシック" pitchFamily="-109" charset="-128"/>
                <a:cs typeface="ＭＳ Ｐゴシック" pitchFamily="-109" charset="-128"/>
              </a:rPr>
              <a:t> do not</a:t>
            </a:r>
            <a:r>
              <a:rPr lang="en-US" dirty="0">
                <a:solidFill>
                  <a:schemeClr val="bg1">
                    <a:lumMod val="75000"/>
                  </a:schemeClr>
                </a:solidFill>
                <a:ea typeface="ＭＳ Ｐゴシック" pitchFamily="-109" charset="-128"/>
                <a:cs typeface="ＭＳ Ｐゴシック" pitchFamily="-109" charset="-128"/>
              </a:rPr>
              <a:t> mean</a:t>
            </a:r>
          </a:p>
          <a:p>
            <a:pPr lvl="1" eaLnBrk="1" hangingPunct="1"/>
            <a:r>
              <a:rPr lang="en-US" dirty="0">
                <a:solidFill>
                  <a:schemeClr val="bg1">
                    <a:lumMod val="75000"/>
                  </a:schemeClr>
                </a:solidFill>
                <a:ea typeface="ＭＳ Ｐゴシック" pitchFamily="-109" charset="-128"/>
                <a:cs typeface="ＭＳ Ｐゴシック" pitchFamily="-109" charset="-128"/>
              </a:rPr>
              <a:t>Are they a problem?</a:t>
            </a:r>
          </a:p>
          <a:p>
            <a:pPr eaLnBrk="1" hangingPunct="1"/>
            <a:r>
              <a:rPr lang="en-US" dirty="0">
                <a:ea typeface="ＭＳ Ｐゴシック" pitchFamily="-109" charset="-128"/>
                <a:cs typeface="ＭＳ Ｐゴシック" pitchFamily="-109" charset="-128"/>
              </a:rPr>
              <a:t>Currency manipulation</a:t>
            </a:r>
          </a:p>
          <a:p>
            <a:pPr lvl="1" eaLnBrk="1" hangingPunct="1"/>
            <a:r>
              <a:rPr lang="en-US" dirty="0">
                <a:solidFill>
                  <a:schemeClr val="bg1">
                    <a:lumMod val="75000"/>
                  </a:schemeClr>
                </a:solidFill>
                <a:ea typeface="ＭＳ Ｐゴシック" pitchFamily="-109" charset="-128"/>
                <a:cs typeface="ＭＳ Ｐゴシック" pitchFamily="-109" charset="-128"/>
              </a:rPr>
              <a:t>How it can be done</a:t>
            </a:r>
          </a:p>
          <a:p>
            <a:pPr lvl="1" eaLnBrk="1" hangingPunct="1"/>
            <a:r>
              <a:rPr lang="en-US" dirty="0">
                <a:solidFill>
                  <a:schemeClr val="bg1">
                    <a:lumMod val="75000"/>
                  </a:schemeClr>
                </a:solidFill>
                <a:ea typeface="ＭＳ Ｐゴシック" pitchFamily="-109" charset="-128"/>
                <a:cs typeface="ＭＳ Ｐゴシック" pitchFamily="-109" charset="-128"/>
              </a:rPr>
              <a:t>Criteria for naming it</a:t>
            </a:r>
          </a:p>
          <a:p>
            <a:pPr lvl="1" eaLnBrk="1" hangingPunct="1"/>
            <a:r>
              <a:rPr lang="en-US" dirty="0">
                <a:ea typeface="ＭＳ Ｐゴシック" pitchFamily="-109" charset="-128"/>
                <a:cs typeface="ＭＳ Ｐゴシック" pitchFamily="-109" charset="-128"/>
              </a:rPr>
              <a:t>China’s currency</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86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219200"/>
          </a:xfrm>
        </p:spPr>
        <p:txBody>
          <a:bodyPr/>
          <a:lstStyle/>
          <a:p>
            <a:r>
              <a:rPr lang="en-US" sz="3200" dirty="0"/>
              <a:t>“When a flow becomes a flood”</a:t>
            </a:r>
            <a:br>
              <a:rPr lang="en-US" dirty="0"/>
            </a:br>
            <a:r>
              <a:rPr lang="en-US" sz="2800" dirty="0"/>
              <a:t>Jan 22nd 2009 (</a:t>
            </a:r>
            <a:r>
              <a:rPr lang="en-US" sz="2800" i="1" dirty="0"/>
              <a:t>The Economist</a:t>
            </a:r>
            <a:r>
              <a:rPr lang="en-US" sz="2800" dirty="0"/>
              <a:t> print edition)</a:t>
            </a:r>
          </a:p>
        </p:txBody>
      </p:sp>
      <p:pic>
        <p:nvPicPr>
          <p:cNvPr id="1026" name="Picture 2"/>
          <p:cNvPicPr>
            <a:picLocks noGrp="1" noChangeAspect="1" noChangeArrowheads="1"/>
          </p:cNvPicPr>
          <p:nvPr>
            <p:ph idx="1"/>
          </p:nvPr>
        </p:nvPicPr>
        <p:blipFill>
          <a:blip r:embed="rId2"/>
          <a:srcRect/>
          <a:stretch>
            <a:fillRect/>
          </a:stretch>
        </p:blipFill>
        <p:spPr bwMode="auto">
          <a:xfrm>
            <a:off x="1460500" y="1981200"/>
            <a:ext cx="6845300" cy="3942893"/>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a:t>Lecture 3:  Deficits</a:t>
            </a:r>
          </a:p>
        </p:txBody>
      </p:sp>
      <p:sp>
        <p:nvSpPr>
          <p:cNvPr id="4" name="Slide Number Placeholder 3"/>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Tree>
    <p:extLst>
      <p:ext uri="{BB962C8B-B14F-4D97-AF65-F5344CB8AC3E}">
        <p14:creationId xmlns:p14="http://schemas.microsoft.com/office/powerpoint/2010/main" val="25403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pic>
        <p:nvPicPr>
          <p:cNvPr id="2" name="Picture 1"/>
          <p:cNvPicPr>
            <a:picLocks noChangeAspect="1"/>
          </p:cNvPicPr>
          <p:nvPr/>
        </p:nvPicPr>
        <p:blipFill>
          <a:blip r:embed="rId2"/>
          <a:stretch>
            <a:fillRect/>
          </a:stretch>
        </p:blipFill>
        <p:spPr>
          <a:xfrm>
            <a:off x="1248688" y="0"/>
            <a:ext cx="6646623" cy="6858000"/>
          </a:xfrm>
          <a:prstGeom prst="rect">
            <a:avLst/>
          </a:prstGeom>
        </p:spPr>
      </p:pic>
    </p:spTree>
    <p:extLst>
      <p:ext uri="{BB962C8B-B14F-4D97-AF65-F5344CB8AC3E}">
        <p14:creationId xmlns:p14="http://schemas.microsoft.com/office/powerpoint/2010/main" val="106057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446275340"/>
              </p:ext>
            </p:extLst>
          </p:nvPr>
        </p:nvGraphicFramePr>
        <p:xfrm>
          <a:off x="457200" y="1417638"/>
          <a:ext cx="8229600" cy="48307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US" dirty="0"/>
              <a:t>How a Floating Exchange Rate Behaves</a:t>
            </a:r>
            <a:br>
              <a:rPr lang="en-US" dirty="0"/>
            </a:br>
            <a:r>
              <a:rPr lang="en-US" dirty="0"/>
              <a:t>US$/euro Exchange Rate</a:t>
            </a:r>
          </a:p>
        </p:txBody>
      </p:sp>
      <p:sp>
        <p:nvSpPr>
          <p:cNvPr id="2" name="Footer Placeholder 1"/>
          <p:cNvSpPr>
            <a:spLocks noGrp="1"/>
          </p:cNvSpPr>
          <p:nvPr>
            <p:ph type="ftr" sz="quarter" idx="11"/>
          </p:nvPr>
        </p:nvSpPr>
        <p:spPr/>
        <p:txBody>
          <a:bodyPr/>
          <a:lstStyle/>
          <a:p>
            <a:r>
              <a:rPr lang="en-US"/>
              <a:t>Lecture 3:  Deficits</a:t>
            </a:r>
          </a:p>
        </p:txBody>
      </p:sp>
      <p:sp>
        <p:nvSpPr>
          <p:cNvPr id="4" name="Slide Number Placeholder 3"/>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6" name="TextBox 5"/>
          <p:cNvSpPr txBox="1"/>
          <p:nvPr/>
        </p:nvSpPr>
        <p:spPr>
          <a:xfrm>
            <a:off x="4267200" y="3276600"/>
            <a:ext cx="3886200" cy="1323439"/>
          </a:xfrm>
          <a:prstGeom prst="rect">
            <a:avLst/>
          </a:prstGeom>
          <a:solidFill>
            <a:schemeClr val="bg1"/>
          </a:solidFill>
          <a:ln w="38100">
            <a:solidFill>
              <a:srgbClr val="00B050"/>
            </a:solidFill>
          </a:ln>
        </p:spPr>
        <p:txBody>
          <a:bodyPr wrap="square" rtlCol="0">
            <a:spAutoFit/>
          </a:bodyPr>
          <a:lstStyle/>
          <a:p>
            <a:pPr algn="ctr"/>
            <a:r>
              <a:rPr lang="en-US" sz="4000" dirty="0">
                <a:solidFill>
                  <a:srgbClr val="00B050"/>
                </a:solidFill>
              </a:rPr>
              <a:t>It moves up </a:t>
            </a:r>
            <a:r>
              <a:rPr lang="en-US" sz="4000">
                <a:solidFill>
                  <a:srgbClr val="00B050"/>
                </a:solidFill>
              </a:rPr>
              <a:t>and down a lot.</a:t>
            </a:r>
          </a:p>
        </p:txBody>
      </p:sp>
    </p:spTree>
    <p:extLst>
      <p:ext uri="{BB962C8B-B14F-4D97-AF65-F5344CB8AC3E}">
        <p14:creationId xmlns:p14="http://schemas.microsoft.com/office/powerpoint/2010/main" val="45050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44</a:t>
            </a:fld>
            <a:endParaRPr lang="en-US"/>
          </a:p>
        </p:txBody>
      </p:sp>
      <p:sp>
        <p:nvSpPr>
          <p:cNvPr id="6" name="Rectangle 5">
            <a:extLst>
              <a:ext uri="{FF2B5EF4-FFF2-40B4-BE49-F238E27FC236}">
                <a16:creationId xmlns:a16="http://schemas.microsoft.com/office/drawing/2014/main" id="{408EFAEC-3925-3B45-83B8-F8D96691F574}"/>
              </a:ext>
            </a:extLst>
          </p:cNvPr>
          <p:cNvSpPr/>
          <p:nvPr/>
        </p:nvSpPr>
        <p:spPr>
          <a:xfrm>
            <a:off x="3505200" y="1752600"/>
            <a:ext cx="45720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66D61C8C-6ECC-3845-B987-A80C1F500499}"/>
              </a:ext>
            </a:extLst>
          </p:cNvPr>
          <p:cNvSpPr/>
          <p:nvPr/>
        </p:nvSpPr>
        <p:spPr>
          <a:xfrm>
            <a:off x="4191000" y="2590800"/>
            <a:ext cx="3733800" cy="1905000"/>
          </a:xfrm>
          <a:prstGeom prst="wedgeEllipseCallout">
            <a:avLst>
              <a:gd name="adj1" fmla="val -90431"/>
              <a:gd name="adj2" fmla="val -3861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3BF202-B56F-674E-9D45-6ABCC6F88AE1}"/>
              </a:ext>
            </a:extLst>
          </p:cNvPr>
          <p:cNvSpPr txBox="1"/>
          <p:nvPr/>
        </p:nvSpPr>
        <p:spPr>
          <a:xfrm>
            <a:off x="4724400" y="2819400"/>
            <a:ext cx="2743200" cy="1569660"/>
          </a:xfrm>
          <a:prstGeom prst="rect">
            <a:avLst/>
          </a:prstGeom>
          <a:noFill/>
        </p:spPr>
        <p:txBody>
          <a:bodyPr wrap="square" rtlCol="0">
            <a:spAutoFit/>
          </a:bodyPr>
          <a:lstStyle/>
          <a:p>
            <a:pPr algn="ctr"/>
            <a:r>
              <a:rPr lang="en-US" sz="2400" dirty="0"/>
              <a:t>The exchange rate did not change at all between 2000 and 2005</a:t>
            </a:r>
          </a:p>
        </p:txBody>
      </p:sp>
    </p:spTree>
    <p:extLst>
      <p:ext uri="{BB962C8B-B14F-4D97-AF65-F5344CB8AC3E}">
        <p14:creationId xmlns:p14="http://schemas.microsoft.com/office/powerpoint/2010/main" val="4067951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45</a:t>
            </a:fld>
            <a:endParaRPr lang="en-US"/>
          </a:p>
        </p:txBody>
      </p:sp>
      <p:sp>
        <p:nvSpPr>
          <p:cNvPr id="6" name="Rectangle 5">
            <a:extLst>
              <a:ext uri="{FF2B5EF4-FFF2-40B4-BE49-F238E27FC236}">
                <a16:creationId xmlns:a16="http://schemas.microsoft.com/office/drawing/2014/main" id="{316A4394-E3A6-094E-AB5F-61E9B7FFD0A4}"/>
              </a:ext>
            </a:extLst>
          </p:cNvPr>
          <p:cNvSpPr/>
          <p:nvPr/>
        </p:nvSpPr>
        <p:spPr>
          <a:xfrm>
            <a:off x="3429000" y="1752600"/>
            <a:ext cx="5105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350D90BD-D53D-004F-A44F-75A577C94281}"/>
              </a:ext>
            </a:extLst>
          </p:cNvPr>
          <p:cNvSpPr/>
          <p:nvPr/>
        </p:nvSpPr>
        <p:spPr>
          <a:xfrm>
            <a:off x="4267200" y="1905000"/>
            <a:ext cx="3733800" cy="1905000"/>
          </a:xfrm>
          <a:prstGeom prst="wedgeEllipseCallout">
            <a:avLst>
              <a:gd name="adj1" fmla="val -72021"/>
              <a:gd name="adj2" fmla="val 78555"/>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C0D7056-B3C4-3641-AE03-310D33D6933D}"/>
              </a:ext>
            </a:extLst>
          </p:cNvPr>
          <p:cNvSpPr txBox="1"/>
          <p:nvPr/>
        </p:nvSpPr>
        <p:spPr>
          <a:xfrm>
            <a:off x="4800600" y="2438400"/>
            <a:ext cx="2819400" cy="830997"/>
          </a:xfrm>
          <a:prstGeom prst="rect">
            <a:avLst/>
          </a:prstGeom>
          <a:noFill/>
        </p:spPr>
        <p:txBody>
          <a:bodyPr wrap="square" rtlCol="0">
            <a:spAutoFit/>
          </a:bodyPr>
          <a:lstStyle/>
          <a:p>
            <a:pPr algn="ctr"/>
            <a:r>
              <a:rPr lang="en-US" sz="2400"/>
              <a:t>And reserves </a:t>
            </a:r>
            <a:r>
              <a:rPr lang="en-US" sz="2400" dirty="0"/>
              <a:t>more </a:t>
            </a:r>
            <a:r>
              <a:rPr lang="en-US" sz="2400"/>
              <a:t>than quadrupled!</a:t>
            </a:r>
            <a:endParaRPr lang="en-US" sz="2400" dirty="0"/>
          </a:p>
        </p:txBody>
      </p:sp>
    </p:spTree>
    <p:extLst>
      <p:ext uri="{BB962C8B-B14F-4D97-AF65-F5344CB8AC3E}">
        <p14:creationId xmlns:p14="http://schemas.microsoft.com/office/powerpoint/2010/main" val="624567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46</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The US Dollar vs Chinese Renminbi </a:t>
            </a:r>
          </a:p>
          <a:p>
            <a:pPr lvl="1"/>
            <a:r>
              <a:rPr lang="en-US" dirty="0"/>
              <a:t>It is clear from the two graphs that</a:t>
            </a:r>
          </a:p>
          <a:p>
            <a:pPr lvl="2"/>
            <a:r>
              <a:rPr lang="en-US" dirty="0"/>
              <a:t>China was pegging their currency to the US dollar in 2000-2005</a:t>
            </a:r>
          </a:p>
          <a:p>
            <a:pPr lvl="2"/>
            <a:r>
              <a:rPr lang="en-US" dirty="0"/>
              <a:t>To do so they were buying dollars and thus accumulating almost $1 trillion of reserves</a:t>
            </a:r>
          </a:p>
          <a:p>
            <a:pPr lvl="1"/>
            <a:r>
              <a:rPr lang="en-US" dirty="0"/>
              <a:t>This led policy makers in the US to complain, and in 2005 China let its currency rise</a:t>
            </a:r>
          </a:p>
          <a:p>
            <a:pPr lvl="1"/>
            <a:endParaRPr lang="en-US" dirty="0"/>
          </a:p>
        </p:txBody>
      </p:sp>
    </p:spTree>
    <p:extLst>
      <p:ext uri="{BB962C8B-B14F-4D97-AF65-F5344CB8AC3E}">
        <p14:creationId xmlns:p14="http://schemas.microsoft.com/office/powerpoint/2010/main" val="17481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47</a:t>
            </a:fld>
            <a:endParaRPr lang="en-US"/>
          </a:p>
        </p:txBody>
      </p:sp>
      <p:sp>
        <p:nvSpPr>
          <p:cNvPr id="6" name="Rectangle 5">
            <a:extLst>
              <a:ext uri="{FF2B5EF4-FFF2-40B4-BE49-F238E27FC236}">
                <a16:creationId xmlns:a16="http://schemas.microsoft.com/office/drawing/2014/main" id="{540FDFE2-C3A0-0246-9EF3-A9E3B043C795}"/>
              </a:ext>
            </a:extLst>
          </p:cNvPr>
          <p:cNvSpPr/>
          <p:nvPr/>
        </p:nvSpPr>
        <p:spPr>
          <a:xfrm>
            <a:off x="4572000" y="1752600"/>
            <a:ext cx="35052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D83521AA-7926-5840-BCF2-A9B36F2C676D}"/>
              </a:ext>
            </a:extLst>
          </p:cNvPr>
          <p:cNvSpPr/>
          <p:nvPr/>
        </p:nvSpPr>
        <p:spPr>
          <a:xfrm>
            <a:off x="4572000" y="2362200"/>
            <a:ext cx="3352800" cy="1676400"/>
          </a:xfrm>
          <a:prstGeom prst="wedgeEllipseCallout">
            <a:avLst>
              <a:gd name="adj1" fmla="val -60920"/>
              <a:gd name="adj2" fmla="val -3375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399A46-425B-BD40-AF75-A307E08A6CC0}"/>
              </a:ext>
            </a:extLst>
          </p:cNvPr>
          <p:cNvSpPr txBox="1"/>
          <p:nvPr/>
        </p:nvSpPr>
        <p:spPr>
          <a:xfrm>
            <a:off x="4693920" y="2667000"/>
            <a:ext cx="3154680" cy="1200329"/>
          </a:xfrm>
          <a:prstGeom prst="rect">
            <a:avLst/>
          </a:prstGeom>
          <a:noFill/>
        </p:spPr>
        <p:txBody>
          <a:bodyPr wrap="square" rtlCol="0">
            <a:spAutoFit/>
          </a:bodyPr>
          <a:lstStyle/>
          <a:p>
            <a:pPr algn="ctr"/>
            <a:r>
              <a:rPr lang="en-US" sz="2400" dirty="0"/>
              <a:t>The yuan appreciated steadily between 2005 and 2008</a:t>
            </a:r>
          </a:p>
        </p:txBody>
      </p:sp>
    </p:spTree>
    <p:extLst>
      <p:ext uri="{BB962C8B-B14F-4D97-AF65-F5344CB8AC3E}">
        <p14:creationId xmlns:p14="http://schemas.microsoft.com/office/powerpoint/2010/main" val="353682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48</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But China’s reserves continued to rise, indicating that it was still buying dollars.</a:t>
            </a:r>
          </a:p>
        </p:txBody>
      </p:sp>
    </p:spTree>
    <p:extLst>
      <p:ext uri="{BB962C8B-B14F-4D97-AF65-F5344CB8AC3E}">
        <p14:creationId xmlns:p14="http://schemas.microsoft.com/office/powerpoint/2010/main" val="18730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49</a:t>
            </a:fld>
            <a:endParaRPr lang="en-US"/>
          </a:p>
        </p:txBody>
      </p:sp>
      <p:sp>
        <p:nvSpPr>
          <p:cNvPr id="9" name="Rectangle 8">
            <a:extLst>
              <a:ext uri="{FF2B5EF4-FFF2-40B4-BE49-F238E27FC236}">
                <a16:creationId xmlns:a16="http://schemas.microsoft.com/office/drawing/2014/main" id="{D96F852E-8FA2-9F44-88C3-3D7830E6A8E6}"/>
              </a:ext>
            </a:extLst>
          </p:cNvPr>
          <p:cNvSpPr/>
          <p:nvPr/>
        </p:nvSpPr>
        <p:spPr>
          <a:xfrm>
            <a:off x="4572000" y="1752600"/>
            <a:ext cx="3962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Callout 9">
            <a:extLst>
              <a:ext uri="{FF2B5EF4-FFF2-40B4-BE49-F238E27FC236}">
                <a16:creationId xmlns:a16="http://schemas.microsoft.com/office/drawing/2014/main" id="{35FBF04F-992B-834E-921E-1997958B17A0}"/>
              </a:ext>
            </a:extLst>
          </p:cNvPr>
          <p:cNvSpPr/>
          <p:nvPr/>
        </p:nvSpPr>
        <p:spPr>
          <a:xfrm>
            <a:off x="5105400" y="2590800"/>
            <a:ext cx="3200400" cy="1676400"/>
          </a:xfrm>
          <a:prstGeom prst="wedgeEllipseCallout">
            <a:avLst>
              <a:gd name="adj1" fmla="val -76501"/>
              <a:gd name="adj2" fmla="val 2951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3E95E-9A6B-E344-8202-7CC4B0222C9E}"/>
              </a:ext>
            </a:extLst>
          </p:cNvPr>
          <p:cNvSpPr txBox="1"/>
          <p:nvPr/>
        </p:nvSpPr>
        <p:spPr>
          <a:xfrm>
            <a:off x="5334000" y="2743200"/>
            <a:ext cx="2743200" cy="1200329"/>
          </a:xfrm>
          <a:prstGeom prst="rect">
            <a:avLst/>
          </a:prstGeom>
          <a:noFill/>
        </p:spPr>
        <p:txBody>
          <a:bodyPr wrap="square" rtlCol="0">
            <a:spAutoFit/>
          </a:bodyPr>
          <a:lstStyle/>
          <a:p>
            <a:pPr algn="ctr"/>
            <a:r>
              <a:rPr lang="en-US" sz="2400" dirty="0"/>
              <a:t>Reserves continued to rise, to almost $</a:t>
            </a:r>
            <a:r>
              <a:rPr lang="en-US" sz="2400"/>
              <a:t>2 trillion </a:t>
            </a:r>
            <a:endParaRPr lang="en-US" sz="2400" dirty="0"/>
          </a:p>
        </p:txBody>
      </p:sp>
    </p:spTree>
    <p:extLst>
      <p:ext uri="{BB962C8B-B14F-4D97-AF65-F5344CB8AC3E}">
        <p14:creationId xmlns:p14="http://schemas.microsoft.com/office/powerpoint/2010/main" val="42627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Current Account Balance</a:t>
            </a:r>
          </a:p>
          <a:p>
            <a:pPr lvl="1"/>
            <a:r>
              <a:rPr lang="en-US" dirty="0"/>
              <a:t>Also includes </a:t>
            </a:r>
          </a:p>
          <a:p>
            <a:pPr lvl="2"/>
            <a:r>
              <a:rPr lang="en-US" dirty="0"/>
              <a:t>Income from abroad minus income paid to abroad</a:t>
            </a:r>
          </a:p>
          <a:p>
            <a:pPr lvl="2"/>
            <a:r>
              <a:rPr lang="en-US" dirty="0"/>
              <a:t>Transfer payments into country minus transfer payments out of country</a:t>
            </a:r>
          </a:p>
          <a:p>
            <a:pPr lvl="1"/>
            <a:r>
              <a:rPr lang="en-US" dirty="0"/>
              <a:t>Thus equals</a:t>
            </a:r>
          </a:p>
          <a:p>
            <a:pPr lvl="2"/>
            <a:r>
              <a:rPr lang="en-US" dirty="0"/>
              <a:t>Exports minus imports of goods and services plus net income from abroad and net transfer inflows</a:t>
            </a:r>
          </a:p>
          <a:p>
            <a:r>
              <a:rPr lang="en-US" dirty="0"/>
              <a:t>For most high-income countries, current account balance ≈ balance of trade.</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a:t>
            </a:fld>
            <a:endParaRPr lang="en-US" dirty="0"/>
          </a:p>
        </p:txBody>
      </p:sp>
    </p:spTree>
    <p:extLst>
      <p:ext uri="{BB962C8B-B14F-4D97-AF65-F5344CB8AC3E}">
        <p14:creationId xmlns:p14="http://schemas.microsoft.com/office/powerpoint/2010/main" val="333997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50</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t>The financial crisis of 2008 slowed down both </a:t>
            </a:r>
          </a:p>
          <a:p>
            <a:pPr lvl="1"/>
            <a:r>
              <a:rPr lang="en-US" dirty="0"/>
              <a:t>The appreciation of the renminbi, and</a:t>
            </a:r>
          </a:p>
          <a:p>
            <a:pPr lvl="1"/>
            <a:r>
              <a:rPr lang="en-US" dirty="0"/>
              <a:t>The growth of reserves</a:t>
            </a:r>
          </a:p>
        </p:txBody>
      </p:sp>
    </p:spTree>
    <p:extLst>
      <p:ext uri="{BB962C8B-B14F-4D97-AF65-F5344CB8AC3E}">
        <p14:creationId xmlns:p14="http://schemas.microsoft.com/office/powerpoint/2010/main" val="3518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51</a:t>
            </a:fld>
            <a:endParaRPr lang="en-US"/>
          </a:p>
        </p:txBody>
      </p:sp>
      <p:sp>
        <p:nvSpPr>
          <p:cNvPr id="6" name="Oval Callout 5">
            <a:extLst>
              <a:ext uri="{FF2B5EF4-FFF2-40B4-BE49-F238E27FC236}">
                <a16:creationId xmlns:a16="http://schemas.microsoft.com/office/drawing/2014/main" id="{2E97D9A9-5E4F-4C4A-BB0D-AADD9DB2F5C9}"/>
              </a:ext>
            </a:extLst>
          </p:cNvPr>
          <p:cNvSpPr/>
          <p:nvPr/>
        </p:nvSpPr>
        <p:spPr>
          <a:xfrm>
            <a:off x="3581400" y="3048000"/>
            <a:ext cx="3505200" cy="1524000"/>
          </a:xfrm>
          <a:prstGeom prst="wedgeEllipseCallout">
            <a:avLst>
              <a:gd name="adj1" fmla="val -17292"/>
              <a:gd name="adj2" fmla="val -97444"/>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8B2396-760B-914D-852C-20A41E2C837D}"/>
              </a:ext>
            </a:extLst>
          </p:cNvPr>
          <p:cNvSpPr/>
          <p:nvPr/>
        </p:nvSpPr>
        <p:spPr>
          <a:xfrm>
            <a:off x="6477000" y="1676400"/>
            <a:ext cx="15240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Callout 7">
            <a:extLst>
              <a:ext uri="{FF2B5EF4-FFF2-40B4-BE49-F238E27FC236}">
                <a16:creationId xmlns:a16="http://schemas.microsoft.com/office/drawing/2014/main" id="{4D4559E7-5336-BE4E-B450-D24F5DBA9D9D}"/>
              </a:ext>
            </a:extLst>
          </p:cNvPr>
          <p:cNvSpPr/>
          <p:nvPr/>
        </p:nvSpPr>
        <p:spPr>
          <a:xfrm>
            <a:off x="3581400" y="3048000"/>
            <a:ext cx="3505200" cy="1524000"/>
          </a:xfrm>
          <a:prstGeom prst="wedgeEllipseCallout">
            <a:avLst>
              <a:gd name="adj1" fmla="val 16766"/>
              <a:gd name="adj2" fmla="val -11077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1F6414-6332-6B46-8CAA-A2B5D85F8FAA}"/>
              </a:ext>
            </a:extLst>
          </p:cNvPr>
          <p:cNvSpPr txBox="1"/>
          <p:nvPr/>
        </p:nvSpPr>
        <p:spPr>
          <a:xfrm>
            <a:off x="4038600" y="3200400"/>
            <a:ext cx="2743200" cy="1200329"/>
          </a:xfrm>
          <a:prstGeom prst="rect">
            <a:avLst/>
          </a:prstGeom>
          <a:noFill/>
        </p:spPr>
        <p:txBody>
          <a:bodyPr wrap="square" rtlCol="0">
            <a:spAutoFit/>
          </a:bodyPr>
          <a:lstStyle/>
          <a:p>
            <a:pPr algn="ctr"/>
            <a:r>
              <a:rPr lang="en-US" sz="2400" dirty="0"/>
              <a:t>The yuan stopped rising in 2008, then rose slowly</a:t>
            </a:r>
          </a:p>
        </p:txBody>
      </p:sp>
    </p:spTree>
    <p:extLst>
      <p:ext uri="{BB962C8B-B14F-4D97-AF65-F5344CB8AC3E}">
        <p14:creationId xmlns:p14="http://schemas.microsoft.com/office/powerpoint/2010/main" val="2524032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52</a:t>
            </a:fld>
            <a:endParaRPr lang="en-US"/>
          </a:p>
        </p:txBody>
      </p:sp>
      <p:sp>
        <p:nvSpPr>
          <p:cNvPr id="6" name="Rectangle 5">
            <a:extLst>
              <a:ext uri="{FF2B5EF4-FFF2-40B4-BE49-F238E27FC236}">
                <a16:creationId xmlns:a16="http://schemas.microsoft.com/office/drawing/2014/main" id="{1721FB7A-4DCE-1843-A4D2-93EA48767EF7}"/>
              </a:ext>
            </a:extLst>
          </p:cNvPr>
          <p:cNvSpPr/>
          <p:nvPr/>
        </p:nvSpPr>
        <p:spPr>
          <a:xfrm>
            <a:off x="6858000" y="1752600"/>
            <a:ext cx="1676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Callout 6">
            <a:extLst>
              <a:ext uri="{FF2B5EF4-FFF2-40B4-BE49-F238E27FC236}">
                <a16:creationId xmlns:a16="http://schemas.microsoft.com/office/drawing/2014/main" id="{CF209611-EDB3-8B4A-9C0E-C0657F5DF0A5}"/>
              </a:ext>
            </a:extLst>
          </p:cNvPr>
          <p:cNvSpPr/>
          <p:nvPr/>
        </p:nvSpPr>
        <p:spPr>
          <a:xfrm>
            <a:off x="4953000" y="3352800"/>
            <a:ext cx="3200400" cy="1752600"/>
          </a:xfrm>
          <a:prstGeom prst="wedgeEllipseCallout">
            <a:avLst>
              <a:gd name="adj1" fmla="val 8612"/>
              <a:gd name="adj2" fmla="val -122471"/>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7095E1-C0BE-E74F-A647-D95F94C68CC0}"/>
              </a:ext>
            </a:extLst>
          </p:cNvPr>
          <p:cNvSpPr txBox="1"/>
          <p:nvPr/>
        </p:nvSpPr>
        <p:spPr>
          <a:xfrm>
            <a:off x="5257800" y="3505200"/>
            <a:ext cx="2743200" cy="1569660"/>
          </a:xfrm>
          <a:prstGeom prst="rect">
            <a:avLst/>
          </a:prstGeom>
          <a:noFill/>
        </p:spPr>
        <p:txBody>
          <a:bodyPr wrap="square" rtlCol="0">
            <a:spAutoFit/>
          </a:bodyPr>
          <a:lstStyle/>
          <a:p>
            <a:pPr algn="ctr"/>
            <a:r>
              <a:rPr lang="en-US" sz="2400" dirty="0"/>
              <a:t>Reserves mostly rose after 2008, to over $4 trillion in 2014 </a:t>
            </a:r>
          </a:p>
        </p:txBody>
      </p:sp>
    </p:spTree>
    <p:extLst>
      <p:ext uri="{BB962C8B-B14F-4D97-AF65-F5344CB8AC3E}">
        <p14:creationId xmlns:p14="http://schemas.microsoft.com/office/powerpoint/2010/main" val="1813482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53</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p:txBody>
          <a:bodyPr/>
          <a:lstStyle/>
          <a:p>
            <a:r>
              <a:rPr lang="en-US" dirty="0">
                <a:solidFill>
                  <a:schemeClr val="bg1">
                    <a:lumMod val="75000"/>
                  </a:schemeClr>
                </a:solidFill>
              </a:rPr>
              <a:t>The financial crisis of 2008 </a:t>
            </a:r>
          </a:p>
          <a:p>
            <a:pPr lvl="1"/>
            <a:r>
              <a:rPr lang="en-US" dirty="0">
                <a:solidFill>
                  <a:schemeClr val="bg1">
                    <a:lumMod val="75000"/>
                  </a:schemeClr>
                </a:solidFill>
              </a:rPr>
              <a:t>Slowed down the appreciation of the renminbi, off and on</a:t>
            </a:r>
          </a:p>
          <a:p>
            <a:pPr lvl="1"/>
            <a:r>
              <a:rPr lang="en-US" dirty="0">
                <a:solidFill>
                  <a:schemeClr val="bg1">
                    <a:lumMod val="75000"/>
                  </a:schemeClr>
                </a:solidFill>
              </a:rPr>
              <a:t>But reserves continued to grow rapidly in most periods until 2014</a:t>
            </a:r>
          </a:p>
          <a:p>
            <a:pPr lvl="1"/>
            <a:r>
              <a:rPr lang="en-US" dirty="0"/>
              <a:t>China’s purchases of US dollars were still holding down the yuan’s value, or slowing its rise</a:t>
            </a:r>
          </a:p>
          <a:p>
            <a:r>
              <a:rPr lang="en-US" dirty="0"/>
              <a:t>But all that changed in 2014</a:t>
            </a:r>
          </a:p>
        </p:txBody>
      </p:sp>
    </p:spTree>
    <p:extLst>
      <p:ext uri="{BB962C8B-B14F-4D97-AF65-F5344CB8AC3E}">
        <p14:creationId xmlns:p14="http://schemas.microsoft.com/office/powerpoint/2010/main" val="14645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BB7C0600-6891-0A47-85DB-DEE96F2B5CE7}"/>
              </a:ext>
            </a:extLst>
          </p:cNvPr>
          <p:cNvSpPr/>
          <p:nvPr/>
        </p:nvSpPr>
        <p:spPr>
          <a:xfrm>
            <a:off x="7467600" y="1676400"/>
            <a:ext cx="5334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54</a:t>
            </a:fld>
            <a:endParaRPr lang="en-US"/>
          </a:p>
        </p:txBody>
      </p:sp>
      <p:sp>
        <p:nvSpPr>
          <p:cNvPr id="9" name="Oval Callout 8"/>
          <p:cNvSpPr/>
          <p:nvPr/>
        </p:nvSpPr>
        <p:spPr>
          <a:xfrm>
            <a:off x="2971800" y="2895600"/>
            <a:ext cx="3505200" cy="1905000"/>
          </a:xfrm>
          <a:prstGeom prst="wedgeEllipseCallout">
            <a:avLst>
              <a:gd name="adj1" fmla="val 48651"/>
              <a:gd name="adj2" fmla="val -89527"/>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352800" y="3200400"/>
            <a:ext cx="2743200" cy="1569660"/>
          </a:xfrm>
          <a:prstGeom prst="rect">
            <a:avLst/>
          </a:prstGeom>
          <a:noFill/>
        </p:spPr>
        <p:txBody>
          <a:bodyPr wrap="square" rtlCol="0">
            <a:spAutoFit/>
          </a:bodyPr>
          <a:lstStyle/>
          <a:p>
            <a:pPr algn="ctr"/>
            <a:r>
              <a:rPr lang="en-US" sz="2400" dirty="0"/>
              <a:t>The yuan reached its peak in 2013, and began to fall in 2015</a:t>
            </a:r>
          </a:p>
        </p:txBody>
      </p:sp>
      <p:sp>
        <p:nvSpPr>
          <p:cNvPr id="3" name="Oval 2"/>
          <p:cNvSpPr/>
          <p:nvPr/>
        </p:nvSpPr>
        <p:spPr>
          <a:xfrm>
            <a:off x="5257800" y="3886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866278">
            <a:off x="6626228" y="1930039"/>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a:stCxn id="3" idx="7"/>
            <a:endCxn id="11" idx="4"/>
          </p:cNvCxnSpPr>
          <p:nvPr/>
        </p:nvCxnSpPr>
        <p:spPr>
          <a:xfrm flipV="1">
            <a:off x="5973248" y="2455016"/>
            <a:ext cx="1106007" cy="150929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3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9AD993F-425F-B14E-BB38-C1774FDDBA32}"/>
              </a:ext>
            </a:extLst>
          </p:cNvPr>
          <p:cNvSpPr/>
          <p:nvPr/>
        </p:nvSpPr>
        <p:spPr>
          <a:xfrm>
            <a:off x="7924800" y="1676400"/>
            <a:ext cx="609600" cy="2895600"/>
          </a:xfrm>
          <a:prstGeom prst="rect">
            <a:avLst/>
          </a:prstGeom>
          <a:pattFill prst="wdUpDiag">
            <a:fgClr>
              <a:srgbClr val="FFC000"/>
            </a:fgClr>
            <a:bgClr>
              <a:schemeClr val="bg1"/>
            </a:bgClr>
          </a:patt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55</a:t>
            </a:fld>
            <a:endParaRPr lang="en-US"/>
          </a:p>
        </p:txBody>
      </p:sp>
      <p:sp>
        <p:nvSpPr>
          <p:cNvPr id="12" name="Oval Callout 11"/>
          <p:cNvSpPr/>
          <p:nvPr/>
        </p:nvSpPr>
        <p:spPr>
          <a:xfrm>
            <a:off x="4953000" y="3352800"/>
            <a:ext cx="3200400" cy="1447800"/>
          </a:xfrm>
          <a:prstGeom prst="wedgeEllipseCallout">
            <a:avLst>
              <a:gd name="adj1" fmla="val 26369"/>
              <a:gd name="adj2" fmla="val -105109"/>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57800" y="3505200"/>
            <a:ext cx="2743200" cy="1200329"/>
          </a:xfrm>
          <a:prstGeom prst="rect">
            <a:avLst/>
          </a:prstGeom>
          <a:noFill/>
        </p:spPr>
        <p:txBody>
          <a:bodyPr wrap="square" rtlCol="0">
            <a:spAutoFit/>
          </a:bodyPr>
          <a:lstStyle/>
          <a:p>
            <a:pPr algn="ctr"/>
            <a:r>
              <a:rPr lang="en-US" sz="2400" dirty="0"/>
              <a:t>From 2014-16, China’s reserves were falling</a:t>
            </a:r>
          </a:p>
        </p:txBody>
      </p:sp>
      <p:sp>
        <p:nvSpPr>
          <p:cNvPr id="7" name="Oval 6"/>
          <p:cNvSpPr/>
          <p:nvPr/>
        </p:nvSpPr>
        <p:spPr>
          <a:xfrm>
            <a:off x="6477000" y="4191000"/>
            <a:ext cx="11430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1756599">
            <a:off x="6569461" y="1792671"/>
            <a:ext cx="1720077" cy="113905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cxnSpLocks/>
            <a:stCxn id="7" idx="7"/>
            <a:endCxn id="8" idx="5"/>
          </p:cNvCxnSpPr>
          <p:nvPr/>
        </p:nvCxnSpPr>
        <p:spPr>
          <a:xfrm flipV="1">
            <a:off x="7452612" y="3010874"/>
            <a:ext cx="310409" cy="125824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29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Lecture 3:  Deficits</a:t>
            </a:r>
          </a:p>
        </p:txBody>
      </p:sp>
      <p:sp>
        <p:nvSpPr>
          <p:cNvPr id="5" name="Slide Number Placeholder 5"/>
          <p:cNvSpPr>
            <a:spLocks noGrp="1"/>
          </p:cNvSpPr>
          <p:nvPr>
            <p:ph type="sldNum" sz="quarter" idx="12"/>
          </p:nvPr>
        </p:nvSpPr>
        <p:spPr/>
        <p:txBody>
          <a:bodyPr/>
          <a:lstStyle/>
          <a:p>
            <a:fld id="{5DEE5012-F311-E345-84DE-1C79173EE7CD}" type="slidenum">
              <a:rPr lang="en-US"/>
              <a:pPr/>
              <a:t>56</a:t>
            </a:fld>
            <a:endParaRPr lang="en-US"/>
          </a:p>
        </p:txBody>
      </p:sp>
      <p:sp>
        <p:nvSpPr>
          <p:cNvPr id="459778" name="Rectangle 2"/>
          <p:cNvSpPr>
            <a:spLocks noGrp="1" noChangeArrowheads="1"/>
          </p:cNvSpPr>
          <p:nvPr>
            <p:ph type="title"/>
          </p:nvPr>
        </p:nvSpPr>
        <p:spPr/>
        <p:txBody>
          <a:bodyPr/>
          <a:lstStyle/>
          <a:p>
            <a:r>
              <a:rPr lang="en-US" dirty="0"/>
              <a:t>Currency Manipulation</a:t>
            </a:r>
          </a:p>
        </p:txBody>
      </p:sp>
      <p:sp>
        <p:nvSpPr>
          <p:cNvPr id="459779" name="Rectangle 3"/>
          <p:cNvSpPr>
            <a:spLocks noGrp="1" noChangeArrowheads="1"/>
          </p:cNvSpPr>
          <p:nvPr>
            <p:ph type="body" idx="1"/>
          </p:nvPr>
        </p:nvSpPr>
        <p:spPr>
          <a:xfrm>
            <a:off x="457200" y="1447800"/>
            <a:ext cx="8229600" cy="4525963"/>
          </a:xfrm>
        </p:spPr>
        <p:txBody>
          <a:bodyPr/>
          <a:lstStyle/>
          <a:p>
            <a:r>
              <a:rPr lang="en-US" dirty="0"/>
              <a:t>Starting in 2014</a:t>
            </a:r>
          </a:p>
          <a:p>
            <a:pPr lvl="1"/>
            <a:r>
              <a:rPr lang="en-US" dirty="0"/>
              <a:t>The renminbi fell against the US dollar</a:t>
            </a:r>
          </a:p>
          <a:p>
            <a:pPr lvl="1"/>
            <a:r>
              <a:rPr lang="en-US" dirty="0"/>
              <a:t>Chinese reserves declined, by almost $1 trillion</a:t>
            </a:r>
          </a:p>
          <a:p>
            <a:pPr lvl="1"/>
            <a:r>
              <a:rPr lang="en-US" dirty="0"/>
              <a:t>This means that China’s CB was </a:t>
            </a:r>
          </a:p>
          <a:p>
            <a:pPr lvl="2"/>
            <a:r>
              <a:rPr lang="en-US" dirty="0"/>
              <a:t>Selling dollars, not buying them</a:t>
            </a:r>
          </a:p>
          <a:p>
            <a:pPr lvl="2"/>
            <a:r>
              <a:rPr lang="en-US" dirty="0"/>
              <a:t>Thus pushing the dollar down, not up </a:t>
            </a:r>
          </a:p>
          <a:p>
            <a:pPr lvl="2"/>
            <a:r>
              <a:rPr lang="en-US" dirty="0"/>
              <a:t>And the renminbi up, not down.</a:t>
            </a:r>
          </a:p>
          <a:p>
            <a:pPr lvl="1"/>
            <a:r>
              <a:rPr lang="en-US" dirty="0"/>
              <a:t>So China WAS intervening</a:t>
            </a:r>
          </a:p>
          <a:p>
            <a:pPr lvl="1"/>
            <a:r>
              <a:rPr lang="en-US" dirty="0"/>
              <a:t>But not to push its currency down</a:t>
            </a:r>
          </a:p>
          <a:p>
            <a:pPr lvl="1"/>
            <a:endParaRPr lang="en-US" dirty="0"/>
          </a:p>
        </p:txBody>
      </p:sp>
    </p:spTree>
    <p:extLst>
      <p:ext uri="{BB962C8B-B14F-4D97-AF65-F5344CB8AC3E}">
        <p14:creationId xmlns:p14="http://schemas.microsoft.com/office/powerpoint/2010/main" val="5786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9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9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9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9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title="US$ / Yuan">
            <a:extLst>
              <a:ext uri="{FF2B5EF4-FFF2-40B4-BE49-F238E27FC236}">
                <a16:creationId xmlns:a16="http://schemas.microsoft.com/office/drawing/2014/main" id="{00000000-0008-0000-0000-000002000000}"/>
              </a:ext>
            </a:extLst>
          </p:cNvPr>
          <p:cNvGraphicFramePr>
            <a:graphicFrameLocks/>
          </p:cNvGraphicFramePr>
          <p:nvPr/>
        </p:nvGraphicFramePr>
        <p:xfrm>
          <a:off x="838200" y="1524000"/>
          <a:ext cx="7310967" cy="47286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China’s Exchange Rate, US$/Yuan, 2000-2018</a:t>
            </a:r>
          </a:p>
        </p:txBody>
      </p:sp>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57</a:t>
            </a:fld>
            <a:endParaRPr lang="en-US"/>
          </a:p>
        </p:txBody>
      </p:sp>
      <p:sp>
        <p:nvSpPr>
          <p:cNvPr id="6" name="Oval Callout 5">
            <a:extLst>
              <a:ext uri="{FF2B5EF4-FFF2-40B4-BE49-F238E27FC236}">
                <a16:creationId xmlns:a16="http://schemas.microsoft.com/office/drawing/2014/main" id="{938E77B3-8FBB-CC44-AF01-DF6FC2764B19}"/>
              </a:ext>
            </a:extLst>
          </p:cNvPr>
          <p:cNvSpPr/>
          <p:nvPr/>
        </p:nvSpPr>
        <p:spPr>
          <a:xfrm>
            <a:off x="2971800" y="2895600"/>
            <a:ext cx="3505200" cy="1905000"/>
          </a:xfrm>
          <a:prstGeom prst="wedgeEllipseCallout">
            <a:avLst>
              <a:gd name="adj1" fmla="val 82749"/>
              <a:gd name="adj2" fmla="val -87766"/>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CAEC94-6BD6-2147-AA91-10CD8B3AE282}"/>
              </a:ext>
            </a:extLst>
          </p:cNvPr>
          <p:cNvSpPr txBox="1"/>
          <p:nvPr/>
        </p:nvSpPr>
        <p:spPr>
          <a:xfrm>
            <a:off x="3352800" y="3200400"/>
            <a:ext cx="2743200" cy="1569660"/>
          </a:xfrm>
          <a:prstGeom prst="rect">
            <a:avLst/>
          </a:prstGeom>
          <a:noFill/>
        </p:spPr>
        <p:txBody>
          <a:bodyPr wrap="square" rtlCol="0">
            <a:spAutoFit/>
          </a:bodyPr>
          <a:lstStyle/>
          <a:p>
            <a:pPr algn="ctr"/>
            <a:r>
              <a:rPr lang="en-US" sz="2400" dirty="0"/>
              <a:t>Most recently, the yuan has moved up in 2017, down in 2018</a:t>
            </a:r>
          </a:p>
        </p:txBody>
      </p:sp>
      <p:sp>
        <p:nvSpPr>
          <p:cNvPr id="8" name="Oval 7">
            <a:extLst>
              <a:ext uri="{FF2B5EF4-FFF2-40B4-BE49-F238E27FC236}">
                <a16:creationId xmlns:a16="http://schemas.microsoft.com/office/drawing/2014/main" id="{C88D63E8-22CC-D744-B9BB-C884109AE10B}"/>
              </a:ext>
            </a:extLst>
          </p:cNvPr>
          <p:cNvSpPr/>
          <p:nvPr/>
        </p:nvSpPr>
        <p:spPr>
          <a:xfrm>
            <a:off x="3429000" y="3886200"/>
            <a:ext cx="2667000" cy="838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A56747-DF55-754C-897A-778AC90AB716}"/>
              </a:ext>
            </a:extLst>
          </p:cNvPr>
          <p:cNvSpPr/>
          <p:nvPr/>
        </p:nvSpPr>
        <p:spPr>
          <a:xfrm>
            <a:off x="7145752" y="1953851"/>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A0325E-B216-0742-ADF0-B571A7560C92}"/>
              </a:ext>
            </a:extLst>
          </p:cNvPr>
          <p:cNvCxnSpPr>
            <a:cxnSpLocks/>
            <a:stCxn id="8" idx="7"/>
            <a:endCxn id="9" idx="4"/>
          </p:cNvCxnSpPr>
          <p:nvPr/>
        </p:nvCxnSpPr>
        <p:spPr>
          <a:xfrm flipV="1">
            <a:off x="5705427" y="2487251"/>
            <a:ext cx="1959849" cy="152170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4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400-000002000000}"/>
              </a:ext>
            </a:extLst>
          </p:cNvPr>
          <p:cNvGraphicFramePr>
            <a:graphicFrameLocks/>
          </p:cNvGraphicFramePr>
          <p:nvPr/>
        </p:nvGraphicFramePr>
        <p:xfrm>
          <a:off x="441048" y="304799"/>
          <a:ext cx="8261903" cy="563410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fld id="{454D277B-0D97-AD4C-8AC3-66D6541CFDAD}" type="slidenum">
              <a:rPr lang="en-US" smtClean="0"/>
              <a:pPr/>
              <a:t>58</a:t>
            </a:fld>
            <a:endParaRPr lang="en-US"/>
          </a:p>
        </p:txBody>
      </p:sp>
      <p:sp>
        <p:nvSpPr>
          <p:cNvPr id="6" name="Oval Callout 5">
            <a:extLst>
              <a:ext uri="{FF2B5EF4-FFF2-40B4-BE49-F238E27FC236}">
                <a16:creationId xmlns:a16="http://schemas.microsoft.com/office/drawing/2014/main" id="{A78D28BD-77B2-EB45-9356-F1ADB2B73A3D}"/>
              </a:ext>
            </a:extLst>
          </p:cNvPr>
          <p:cNvSpPr/>
          <p:nvPr/>
        </p:nvSpPr>
        <p:spPr>
          <a:xfrm>
            <a:off x="2971800" y="2895600"/>
            <a:ext cx="3505200" cy="1447800"/>
          </a:xfrm>
          <a:prstGeom prst="wedgeEllipseCallout">
            <a:avLst>
              <a:gd name="adj1" fmla="val 78814"/>
              <a:gd name="adj2" fmla="val -64856"/>
            </a:avLst>
          </a:prstGeom>
          <a:solidFill>
            <a:srgbClr val="FFAC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B3E80A-C7D4-EC42-A809-5A37E3486E29}"/>
              </a:ext>
            </a:extLst>
          </p:cNvPr>
          <p:cNvSpPr txBox="1"/>
          <p:nvPr/>
        </p:nvSpPr>
        <p:spPr>
          <a:xfrm>
            <a:off x="3352800" y="3200400"/>
            <a:ext cx="2743200" cy="830997"/>
          </a:xfrm>
          <a:prstGeom prst="rect">
            <a:avLst/>
          </a:prstGeom>
          <a:noFill/>
        </p:spPr>
        <p:txBody>
          <a:bodyPr wrap="square" rtlCol="0">
            <a:spAutoFit/>
          </a:bodyPr>
          <a:lstStyle/>
          <a:p>
            <a:pPr algn="ctr"/>
            <a:r>
              <a:rPr lang="en-US" sz="2400" dirty="0"/>
              <a:t>While reserves have moved little</a:t>
            </a:r>
          </a:p>
        </p:txBody>
      </p:sp>
      <p:sp>
        <p:nvSpPr>
          <p:cNvPr id="8" name="Oval 7">
            <a:extLst>
              <a:ext uri="{FF2B5EF4-FFF2-40B4-BE49-F238E27FC236}">
                <a16:creationId xmlns:a16="http://schemas.microsoft.com/office/drawing/2014/main" id="{F4126BE8-FC10-5849-8A40-500A8E9E4BDC}"/>
              </a:ext>
            </a:extLst>
          </p:cNvPr>
          <p:cNvSpPr/>
          <p:nvPr/>
        </p:nvSpPr>
        <p:spPr>
          <a:xfrm>
            <a:off x="5181600" y="3505200"/>
            <a:ext cx="83820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3DCA1D-46B1-DE46-B040-622E75792614}"/>
              </a:ext>
            </a:extLst>
          </p:cNvPr>
          <p:cNvSpPr/>
          <p:nvPr/>
        </p:nvSpPr>
        <p:spPr>
          <a:xfrm>
            <a:off x="7620000" y="2362200"/>
            <a:ext cx="1039048"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19C5941-683E-494F-8036-D0D57A30F4F5}"/>
              </a:ext>
            </a:extLst>
          </p:cNvPr>
          <p:cNvCxnSpPr>
            <a:cxnSpLocks/>
            <a:stCxn id="8" idx="7"/>
            <a:endCxn id="9" idx="4"/>
          </p:cNvCxnSpPr>
          <p:nvPr/>
        </p:nvCxnSpPr>
        <p:spPr>
          <a:xfrm flipV="1">
            <a:off x="5897048" y="2895600"/>
            <a:ext cx="2242476" cy="68771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3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
        <p:nvSpPr>
          <p:cNvPr id="6" name="Rectangle 2"/>
          <p:cNvSpPr>
            <a:spLocks noGrp="1" noChangeArrowheads="1"/>
          </p:cNvSpPr>
          <p:nvPr>
            <p:ph type="title"/>
          </p:nvPr>
        </p:nvSpPr>
        <p:spPr>
          <a:xfrm>
            <a:off x="457200" y="274638"/>
            <a:ext cx="8229600" cy="1143000"/>
          </a:xfrm>
        </p:spPr>
        <p:txBody>
          <a:bodyPr/>
          <a:lstStyle/>
          <a:p>
            <a:r>
              <a:rPr lang="en-US" dirty="0"/>
              <a:t>Currency Manipulation</a:t>
            </a:r>
          </a:p>
        </p:txBody>
      </p:sp>
      <p:sp>
        <p:nvSpPr>
          <p:cNvPr id="3" name="TextBox 2"/>
          <p:cNvSpPr txBox="1"/>
          <p:nvPr/>
        </p:nvSpPr>
        <p:spPr>
          <a:xfrm>
            <a:off x="152400" y="1295400"/>
            <a:ext cx="7239000" cy="461665"/>
          </a:xfrm>
          <a:prstGeom prst="rect">
            <a:avLst/>
          </a:prstGeom>
          <a:noFill/>
        </p:spPr>
        <p:txBody>
          <a:bodyPr wrap="square" rtlCol="0">
            <a:spAutoFit/>
          </a:bodyPr>
          <a:lstStyle/>
          <a:p>
            <a:r>
              <a:rPr lang="en-US" sz="2400"/>
              <a:t>Recent movements of the Chinese currency</a:t>
            </a:r>
          </a:p>
        </p:txBody>
      </p:sp>
      <p:pic>
        <p:nvPicPr>
          <p:cNvPr id="7" name="Picture 6">
            <a:extLst>
              <a:ext uri="{FF2B5EF4-FFF2-40B4-BE49-F238E27FC236}">
                <a16:creationId xmlns:a16="http://schemas.microsoft.com/office/drawing/2014/main" id="{6C904963-E70C-804A-B660-EC81A95F0F87}"/>
              </a:ext>
            </a:extLst>
          </p:cNvPr>
          <p:cNvPicPr>
            <a:picLocks noChangeAspect="1"/>
          </p:cNvPicPr>
          <p:nvPr/>
        </p:nvPicPr>
        <p:blipFill>
          <a:blip r:embed="rId2"/>
          <a:stretch>
            <a:fillRect/>
          </a:stretch>
        </p:blipFill>
        <p:spPr>
          <a:xfrm>
            <a:off x="457200" y="1752600"/>
            <a:ext cx="8305800" cy="3811132"/>
          </a:xfrm>
          <a:prstGeom prst="rect">
            <a:avLst/>
          </a:prstGeom>
        </p:spPr>
      </p:pic>
      <p:cxnSp>
        <p:nvCxnSpPr>
          <p:cNvPr id="8" name="Straight Connector 7">
            <a:extLst>
              <a:ext uri="{FF2B5EF4-FFF2-40B4-BE49-F238E27FC236}">
                <a16:creationId xmlns:a16="http://schemas.microsoft.com/office/drawing/2014/main" id="{CD39B29F-2763-A746-98AB-4F38F7BB8B69}"/>
              </a:ext>
            </a:extLst>
          </p:cNvPr>
          <p:cNvCxnSpPr/>
          <p:nvPr/>
        </p:nvCxnSpPr>
        <p:spPr>
          <a:xfrm>
            <a:off x="3962400" y="3048000"/>
            <a:ext cx="5181600" cy="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25F3D73-449C-6948-B2C3-F6E4F893846E}"/>
              </a:ext>
            </a:extLst>
          </p:cNvPr>
          <p:cNvCxnSpPr>
            <a:cxnSpLocks/>
          </p:cNvCxnSpPr>
          <p:nvPr/>
        </p:nvCxnSpPr>
        <p:spPr>
          <a:xfrm>
            <a:off x="8001000" y="4876800"/>
            <a:ext cx="1066800" cy="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70456AC-084C-A44F-B21C-7D7B16D61523}"/>
              </a:ext>
            </a:extLst>
          </p:cNvPr>
          <p:cNvCxnSpPr>
            <a:cxnSpLocks/>
          </p:cNvCxnSpPr>
          <p:nvPr/>
        </p:nvCxnSpPr>
        <p:spPr>
          <a:xfrm flipV="1">
            <a:off x="8839200" y="3048000"/>
            <a:ext cx="0" cy="1828800"/>
          </a:xfrm>
          <a:prstGeom prst="line">
            <a:avLst/>
          </a:prstGeom>
          <a:ln>
            <a:solidFill>
              <a:srgbClr val="FF0000"/>
            </a:solidFill>
            <a:prstDash val="lg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428E801-B63D-2446-B06A-00C61B8258BD}"/>
              </a:ext>
            </a:extLst>
          </p:cNvPr>
          <p:cNvSpPr txBox="1"/>
          <p:nvPr/>
        </p:nvSpPr>
        <p:spPr>
          <a:xfrm>
            <a:off x="8610600" y="3810000"/>
            <a:ext cx="533400" cy="369332"/>
          </a:xfrm>
          <a:prstGeom prst="rect">
            <a:avLst/>
          </a:prstGeom>
          <a:solidFill>
            <a:schemeClr val="bg1"/>
          </a:solidFill>
          <a:ln w="25400">
            <a:solidFill>
              <a:srgbClr val="FF0000"/>
            </a:solidFill>
          </a:ln>
        </p:spPr>
        <p:txBody>
          <a:bodyPr wrap="square" rtlCol="0">
            <a:spAutoFit/>
          </a:bodyPr>
          <a:lstStyle/>
          <a:p>
            <a:pPr algn="ctr"/>
            <a:r>
              <a:rPr lang="en-US" dirty="0">
                <a:solidFill>
                  <a:srgbClr val="FF0000"/>
                </a:solidFill>
              </a:rPr>
              <a:t>9%</a:t>
            </a:r>
          </a:p>
        </p:txBody>
      </p:sp>
    </p:spTree>
    <p:extLst>
      <p:ext uri="{BB962C8B-B14F-4D97-AF65-F5344CB8AC3E}">
        <p14:creationId xmlns:p14="http://schemas.microsoft.com/office/powerpoint/2010/main" val="346266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Financial Account Balance</a:t>
            </a:r>
          </a:p>
          <a:p>
            <a:pPr lvl="1"/>
            <a:r>
              <a:rPr lang="en-US" dirty="0"/>
              <a:t>This represents changes in financial stocks</a:t>
            </a:r>
          </a:p>
          <a:p>
            <a:pPr lvl="2"/>
            <a:r>
              <a:rPr lang="en-US" dirty="0"/>
              <a:t>Net increase in foreign holding of assets here                  	Minus </a:t>
            </a:r>
          </a:p>
          <a:p>
            <a:pPr lvl="2"/>
            <a:r>
              <a:rPr lang="en-US" dirty="0"/>
              <a:t>Net increase in domestic holdings of assets abroad</a:t>
            </a:r>
          </a:p>
          <a:p>
            <a:pPr lvl="1"/>
            <a:r>
              <a:rPr lang="en-US" dirty="0"/>
              <a:t>Thus it is approximately our country’s net borrowing from abroad</a:t>
            </a:r>
          </a:p>
          <a:p>
            <a:pPr lvl="1"/>
            <a:endParaRPr lang="en-US" dirty="0"/>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a:t>
            </a:fld>
            <a:endParaRPr lang="en-US" dirty="0"/>
          </a:p>
        </p:txBody>
      </p:sp>
    </p:spTree>
    <p:extLst>
      <p:ext uri="{BB962C8B-B14F-4D97-AF65-F5344CB8AC3E}">
        <p14:creationId xmlns:p14="http://schemas.microsoft.com/office/powerpoint/2010/main" val="297887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sz="2800" dirty="0"/>
              <a:t>In 2008, responding to the financial crisis and global recession, the US Fed used a new method to push down US interest rates.  This caused the US dollar to depreciate, and other countries complained that this was making it harder for them to compete and deal with their own recessions.</a:t>
            </a:r>
          </a:p>
          <a:p>
            <a:pPr marL="0" indent="0">
              <a:buNone/>
            </a:pPr>
            <a:endParaRPr lang="en-US" sz="2800" dirty="0"/>
          </a:p>
          <a:p>
            <a:pPr marL="0" indent="0">
              <a:buNone/>
            </a:pPr>
            <a:r>
              <a:rPr lang="en-US" sz="2800" dirty="0"/>
              <a:t>Was the US engaged in currency manipulation?  Were the complaints justified?</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3:  Deficits</a:t>
            </a:r>
          </a:p>
        </p:txBody>
      </p:sp>
    </p:spTree>
    <p:extLst>
      <p:ext uri="{BB962C8B-B14F-4D97-AF65-F5344CB8AC3E}">
        <p14:creationId xmlns:p14="http://schemas.microsoft.com/office/powerpoint/2010/main" val="65061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00201"/>
            <a:ext cx="8229600" cy="1295400"/>
          </a:xfrm>
        </p:spPr>
        <p:txBody>
          <a:bodyPr/>
          <a:lstStyle/>
          <a:p>
            <a:r>
              <a:rPr lang="en-US" dirty="0"/>
              <a:t>How the balances fit together</a:t>
            </a:r>
          </a:p>
          <a:p>
            <a:r>
              <a:rPr lang="en-US" dirty="0"/>
              <a:t>It must be true (if measured perfectly) that</a:t>
            </a:r>
          </a:p>
          <a:p>
            <a:endParaRPr lang="en-US" dirty="0"/>
          </a:p>
          <a:p>
            <a:endParaRPr lang="en-US" dirty="0"/>
          </a:p>
          <a:p>
            <a:endParaRPr lang="en-US" dirty="0"/>
          </a:p>
          <a:p>
            <a:endParaRPr lang="en-US" dirty="0"/>
          </a:p>
          <a:p>
            <a:r>
              <a:rPr lang="en-US" dirty="0"/>
              <a:t>Thus a financial account surplus could be said to “finance” a current account deficit</a:t>
            </a:r>
          </a:p>
        </p:txBody>
      </p:sp>
      <p:sp>
        <p:nvSpPr>
          <p:cNvPr id="4" name="Footer Placeholder 3"/>
          <p:cNvSpPr>
            <a:spLocks noGrp="1"/>
          </p:cNvSpPr>
          <p:nvPr>
            <p:ph type="ftr" sz="quarter" idx="11"/>
          </p:nvPr>
        </p:nvSpPr>
        <p:spPr/>
        <p:txBody>
          <a:bodyPr/>
          <a:lstStyle/>
          <a:p>
            <a:r>
              <a:rPr lang="en-US"/>
              <a:t>Lecture 3:  Deficits</a:t>
            </a: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a:t>
            </a:fld>
            <a:endParaRPr lang="en-US" dirty="0"/>
          </a:p>
        </p:txBody>
      </p:sp>
      <p:sp>
        <p:nvSpPr>
          <p:cNvPr id="7" name="TextBox 6"/>
          <p:cNvSpPr txBox="1"/>
          <p:nvPr/>
        </p:nvSpPr>
        <p:spPr>
          <a:xfrm>
            <a:off x="2133600" y="2819400"/>
            <a:ext cx="4953000" cy="2062103"/>
          </a:xfrm>
          <a:prstGeom prst="rect">
            <a:avLst/>
          </a:prstGeom>
          <a:noFill/>
          <a:ln w="57150">
            <a:solidFill>
              <a:schemeClr val="tx1"/>
            </a:solidFill>
          </a:ln>
        </p:spPr>
        <p:txBody>
          <a:bodyPr wrap="square" rtlCol="0">
            <a:spAutoFit/>
          </a:bodyPr>
          <a:lstStyle/>
          <a:p>
            <a:pPr algn="ctr"/>
            <a:r>
              <a:rPr lang="en-US" sz="3200" dirty="0"/>
              <a:t>Current Account Balance</a:t>
            </a:r>
          </a:p>
          <a:p>
            <a:pPr algn="ctr"/>
            <a:r>
              <a:rPr lang="en-US" sz="3200" dirty="0"/>
              <a:t>+</a:t>
            </a:r>
          </a:p>
          <a:p>
            <a:pPr algn="ctr"/>
            <a:r>
              <a:rPr lang="en-US" sz="3200" dirty="0"/>
              <a:t>Financial Account Balance</a:t>
            </a:r>
          </a:p>
          <a:p>
            <a:pPr algn="ctr"/>
            <a:r>
              <a:rPr lang="en-US" sz="3200" dirty="0"/>
              <a:t>= 0</a:t>
            </a:r>
          </a:p>
        </p:txBody>
      </p:sp>
    </p:spTree>
    <p:extLst>
      <p:ext uri="{BB962C8B-B14F-4D97-AF65-F5344CB8AC3E}">
        <p14:creationId xmlns:p14="http://schemas.microsoft.com/office/powerpoint/2010/main" val="202178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pic>
        <p:nvPicPr>
          <p:cNvPr id="1026" name="Picture 2" descr="mage result for us trade deficit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547"/>
            <a:ext cx="8610600" cy="62414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8021"/>
            <a:ext cx="5334000" cy="584775"/>
          </a:xfrm>
          <a:prstGeom prst="rect">
            <a:avLst/>
          </a:prstGeom>
          <a:noFill/>
        </p:spPr>
        <p:txBody>
          <a:bodyPr wrap="square" rtlCol="0">
            <a:spAutoFit/>
          </a:bodyPr>
          <a:lstStyle/>
          <a:p>
            <a:r>
              <a:rPr lang="en-US" sz="3200" dirty="0"/>
              <a:t>US Trade Deficit, in </a:t>
            </a:r>
            <a:r>
              <a:rPr lang="en-US" sz="3200"/>
              <a:t>$ million</a:t>
            </a:r>
          </a:p>
        </p:txBody>
      </p:sp>
    </p:spTree>
    <p:extLst>
      <p:ext uri="{BB962C8B-B14F-4D97-AF65-F5344CB8AC3E}">
        <p14:creationId xmlns:p14="http://schemas.microsoft.com/office/powerpoint/2010/main" val="131890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3:  Deficits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2" name="Picture 1"/>
          <p:cNvPicPr>
            <a:picLocks noChangeAspect="1"/>
          </p:cNvPicPr>
          <p:nvPr/>
        </p:nvPicPr>
        <p:blipFill>
          <a:blip r:embed="rId3"/>
          <a:stretch>
            <a:fillRect/>
          </a:stretch>
        </p:blipFill>
        <p:spPr>
          <a:xfrm>
            <a:off x="0" y="1587804"/>
            <a:ext cx="9144000" cy="3682392"/>
          </a:xfrm>
          <a:prstGeom prst="rect">
            <a:avLst/>
          </a:prstGeom>
        </p:spPr>
      </p:pic>
      <p:sp>
        <p:nvSpPr>
          <p:cNvPr id="6" name="TextBox 5"/>
          <p:cNvSpPr txBox="1"/>
          <p:nvPr/>
        </p:nvSpPr>
        <p:spPr>
          <a:xfrm>
            <a:off x="228600" y="8021"/>
            <a:ext cx="4191000" cy="584775"/>
          </a:xfrm>
          <a:prstGeom prst="rect">
            <a:avLst/>
          </a:prstGeom>
          <a:noFill/>
        </p:spPr>
        <p:txBody>
          <a:bodyPr wrap="square" rtlCol="0">
            <a:spAutoFit/>
          </a:bodyPr>
          <a:lstStyle/>
          <a:p>
            <a:r>
              <a:rPr lang="en-US" sz="3200"/>
              <a:t>US Trade Deficit, in $</a:t>
            </a:r>
          </a:p>
        </p:txBody>
      </p:sp>
      <p:sp>
        <p:nvSpPr>
          <p:cNvPr id="3" name="Oval 2"/>
          <p:cNvSpPr/>
          <p:nvPr/>
        </p:nvSpPr>
        <p:spPr>
          <a:xfrm>
            <a:off x="5715000" y="2133600"/>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34200" y="2971800"/>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25111">
            <a:off x="7846076" y="2895517"/>
            <a:ext cx="381000" cy="137254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3" idx="7"/>
          </p:cNvCxnSpPr>
          <p:nvPr/>
        </p:nvCxnSpPr>
        <p:spPr>
          <a:xfrm flipV="1">
            <a:off x="6040204" y="1143000"/>
            <a:ext cx="817796" cy="104639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0"/>
          </p:cNvCxnSpPr>
          <p:nvPr/>
        </p:nvCxnSpPr>
        <p:spPr>
          <a:xfrm flipH="1" flipV="1">
            <a:off x="6858000" y="1143000"/>
            <a:ext cx="266700" cy="18288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858000" y="1143000"/>
            <a:ext cx="1143000" cy="18288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38800" y="457200"/>
            <a:ext cx="2438400" cy="646331"/>
          </a:xfrm>
          <a:prstGeom prst="rect">
            <a:avLst/>
          </a:prstGeom>
          <a:noFill/>
          <a:ln w="28575">
            <a:solidFill>
              <a:srgbClr val="FF0000"/>
            </a:solidFill>
          </a:ln>
        </p:spPr>
        <p:txBody>
          <a:bodyPr wrap="square" rtlCol="0">
            <a:spAutoFit/>
          </a:bodyPr>
          <a:lstStyle/>
          <a:p>
            <a:pPr algn="ctr"/>
            <a:r>
              <a:rPr lang="en-US" dirty="0"/>
              <a:t>Note that trade </a:t>
            </a:r>
            <a:r>
              <a:rPr lang="en-US"/>
              <a:t>deficit shrinks in recessions</a:t>
            </a:r>
          </a:p>
        </p:txBody>
      </p:sp>
    </p:spTree>
    <p:extLst>
      <p:ext uri="{BB962C8B-B14F-4D97-AF65-F5344CB8AC3E}">
        <p14:creationId xmlns:p14="http://schemas.microsoft.com/office/powerpoint/2010/main" val="164755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71395</TotalTime>
  <Words>3069</Words>
  <Application>Microsoft Macintosh PowerPoint</Application>
  <PresentationFormat>On-screen Show (4:3)</PresentationFormat>
  <Paragraphs>663</Paragraphs>
  <Slides>60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ＭＳ Ｐゴシック</vt:lpstr>
      <vt:lpstr>Arial</vt:lpstr>
      <vt:lpstr>Symbol</vt:lpstr>
      <vt:lpstr>Default Design</vt:lpstr>
      <vt:lpstr>Class 3 Trade Deficits;  Currency Manipulation</vt:lpstr>
      <vt:lpstr>Class 3 Outline</vt:lpstr>
      <vt:lpstr>Class 3 Outline</vt:lpstr>
      <vt:lpstr>Definitions</vt:lpstr>
      <vt:lpstr>Definitions</vt:lpstr>
      <vt:lpstr>Definitions</vt:lpstr>
      <vt:lpstr>Definitions</vt:lpstr>
      <vt:lpstr>PowerPoint Presentation</vt:lpstr>
      <vt:lpstr>PowerPoint Presentation</vt:lpstr>
      <vt:lpstr>Trade Deficits and GDP/Unemployment</vt:lpstr>
      <vt:lpstr>PowerPoint Presentation</vt:lpstr>
      <vt:lpstr>PowerPoint Presentation</vt:lpstr>
      <vt:lpstr>PowerPoint Presentation</vt:lpstr>
      <vt:lpstr>PowerPoint Presentation</vt:lpstr>
      <vt:lpstr>Class 3 Outline</vt:lpstr>
      <vt:lpstr>What the Trade Balance  Does Not Mean</vt:lpstr>
      <vt:lpstr>What the Trade Balance  Does Not Mean</vt:lpstr>
      <vt:lpstr>What the Trade Balance  Does Not Mean</vt:lpstr>
      <vt:lpstr>What the Trade Balance  Does Mean</vt:lpstr>
      <vt:lpstr>What the Trade Balance  Does Mean</vt:lpstr>
      <vt:lpstr>What the Trade Balance  Does Mean</vt:lpstr>
      <vt:lpstr>What the Trade Balance  Does Mean</vt:lpstr>
      <vt:lpstr>What the Trade Balance  Does Mean</vt:lpstr>
      <vt:lpstr>Trade Deficits and GDP/Unemployment</vt:lpstr>
      <vt:lpstr>Class 3 Outline</vt:lpstr>
      <vt:lpstr>Are Trade Deficits a Problem?</vt:lpstr>
      <vt:lpstr>Are Trade Deficits a Problem?</vt:lpstr>
      <vt:lpstr>Are Trade Deficits a Problem?</vt:lpstr>
      <vt:lpstr>Are Trade Deficits a Problem?</vt:lpstr>
      <vt:lpstr>What about Bilateral imbalances?</vt:lpstr>
      <vt:lpstr>What about Bilateral imbalances?</vt:lpstr>
      <vt:lpstr>Discussion Question</vt:lpstr>
      <vt:lpstr>Class 3 Outline</vt:lpstr>
      <vt:lpstr>Exchange Rates</vt:lpstr>
      <vt:lpstr>Exchange Rates</vt:lpstr>
      <vt:lpstr>Exchange Rates</vt:lpstr>
      <vt:lpstr>Exchange Rates</vt:lpstr>
      <vt:lpstr>Class 3 Outline</vt:lpstr>
      <vt:lpstr>Exchange Rates</vt:lpstr>
      <vt:lpstr>Class 3 Outline</vt:lpstr>
      <vt:lpstr>“When a flow becomes a flood” Jan 22nd 2009 (The Economist print edition)</vt:lpstr>
      <vt:lpstr>PowerPoint Presentation</vt:lpstr>
      <vt:lpstr>How a Floating Exchange Rate Behaves US$/euro Exchange Rate</vt:lpstr>
      <vt:lpstr>China’s Exchange Rate, US$/Yuan, 2000-2018</vt:lpstr>
      <vt:lpstr>PowerPoint Presentation</vt:lpstr>
      <vt:lpstr>Currency Manipulation</vt:lpstr>
      <vt:lpstr>China’s Exchange Rate, US$/Yuan, 2000-2018</vt:lpstr>
      <vt:lpstr>Currency Manipulation</vt:lpstr>
      <vt:lpstr>PowerPoint Presentation</vt:lpstr>
      <vt:lpstr>Currency Manipulation</vt:lpstr>
      <vt:lpstr>China’s Exchange Rate, US$/Yuan, 2000-2018</vt:lpstr>
      <vt:lpstr>PowerPoint Presentation</vt:lpstr>
      <vt:lpstr>Currency Manipulation</vt:lpstr>
      <vt:lpstr>China’s Exchange Rate, US$/Yuan, 2000-2018</vt:lpstr>
      <vt:lpstr>PowerPoint Presentation</vt:lpstr>
      <vt:lpstr>Currency Manipulation</vt:lpstr>
      <vt:lpstr>China’s Exchange Rate, US$/Yuan, 2000-2018</vt:lpstr>
      <vt:lpstr>PowerPoint Presentation</vt:lpstr>
      <vt:lpstr>Currency Manipulation</vt:lpstr>
      <vt:lpstr>Discussion Question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225</cp:revision>
  <cp:lastPrinted>2017-09-18T00:02:39Z</cp:lastPrinted>
  <dcterms:created xsi:type="dcterms:W3CDTF">2011-01-03T19:29:08Z</dcterms:created>
  <dcterms:modified xsi:type="dcterms:W3CDTF">2018-10-12T22:07:00Z</dcterms:modified>
</cp:coreProperties>
</file>